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sldSz cx="18288000" cy="10287000"/>
  <p:notesSz cx="6858000" cy="9144000"/>
  <p:embeddedFontLst>
    <p:embeddedFont>
      <p:font typeface="Agrandir Narrow Bold" panose="020B0604020202020204" charset="0"/>
      <p:regular r:id="rId44"/>
    </p:embeddedFont>
    <p:embeddedFont>
      <p:font typeface="Days" panose="02000505050000020004" charset="0"/>
      <p:regular r:id="rId45"/>
    </p:embeddedFont>
    <p:embeddedFont>
      <p:font typeface="Open Sauce" panose="020B0604020202020204" charset="0"/>
      <p:regular r:id="rId46"/>
    </p:embeddedFont>
    <p:embeddedFont>
      <p:font typeface="Open Sauce Bold" panose="020B0604020202020204" charset="0"/>
      <p:regular r:id="rId47"/>
    </p:embeddedFont>
    <p:embeddedFont>
      <p:font typeface="Open Sauce Light" panose="020B0604020202020204" charset="0"/>
      <p:regular r:id="rId48"/>
    </p:embeddedFont>
    <p:embeddedFont>
      <p:font typeface="Open Sauce Light Italics" panose="020B0604020202020204" charset="0"/>
      <p:regular r:id="rId49"/>
    </p:embeddedFont>
    <p:embeddedFont>
      <p:font typeface="Open Sauce Medium" panose="020B0604020202020204" charset="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1" d="100"/>
          <a:sy n="41" d="100"/>
        </p:scale>
        <p:origin x="82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3" Type="http://schemas.openxmlformats.org/officeDocument/2006/relationships/image" Target="../media/image2.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13.png"/><Relationship Id="rId16" Type="http://schemas.openxmlformats.org/officeDocument/2006/relationships/image" Target="../media/image33.sv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svg"/><Relationship Id="rId4" Type="http://schemas.openxmlformats.org/officeDocument/2006/relationships/image" Target="../media/image3.svg"/><Relationship Id="rId9" Type="http://schemas.openxmlformats.org/officeDocument/2006/relationships/image" Target="../media/image26.png"/><Relationship Id="rId14" Type="http://schemas.openxmlformats.org/officeDocument/2006/relationships/image" Target="../media/image31.sv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37.sv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40.sv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43.sv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53.sv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hyperlink" Target="https://javierolmedo.github.io/OWASP-Calculator/" TargetMode="External"/><Relationship Id="rId5" Type="http://schemas.openxmlformats.org/officeDocument/2006/relationships/image" Target="../media/image60.svg"/><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svg"/></Relationships>
</file>

<file path=ppt/slides/_rels/slide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47453">
            <a:off x="-212140" y="-387358"/>
            <a:ext cx="18712279" cy="11061715"/>
          </a:xfrm>
          <a:custGeom>
            <a:avLst/>
            <a:gdLst/>
            <a:ahLst/>
            <a:cxnLst/>
            <a:rect l="l" t="t" r="r" b="b"/>
            <a:pathLst>
              <a:path w="18712279" h="11061715">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id="3" name="Freeform 3"/>
          <p:cNvSpPr/>
          <p:nvPr/>
        </p:nvSpPr>
        <p:spPr>
          <a:xfrm>
            <a:off x="1564160" y="1182238"/>
            <a:ext cx="324049" cy="402318"/>
          </a:xfrm>
          <a:custGeom>
            <a:avLst/>
            <a:gdLst/>
            <a:ahLst/>
            <a:cxnLst/>
            <a:rect l="l" t="t" r="r" b="b"/>
            <a:pathLst>
              <a:path w="324049" h="402318">
                <a:moveTo>
                  <a:pt x="0" y="0"/>
                </a:moveTo>
                <a:lnTo>
                  <a:pt x="324049" y="0"/>
                </a:lnTo>
                <a:lnTo>
                  <a:pt x="324049" y="402318"/>
                </a:lnTo>
                <a:lnTo>
                  <a:pt x="0" y="4023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AutoShape 4"/>
          <p:cNvSpPr/>
          <p:nvPr/>
        </p:nvSpPr>
        <p:spPr>
          <a:xfrm>
            <a:off x="1564160" y="6931968"/>
            <a:ext cx="9526284" cy="0"/>
          </a:xfrm>
          <a:prstGeom prst="line">
            <a:avLst/>
          </a:prstGeom>
          <a:ln w="76200" cap="rnd">
            <a:solidFill>
              <a:srgbClr val="F5F5F5"/>
            </a:solidFill>
            <a:prstDash val="solid"/>
            <a:headEnd type="none" w="sm" len="sm"/>
            <a:tailEnd type="none" w="sm" len="sm"/>
          </a:ln>
        </p:spPr>
      </p:sp>
      <p:sp>
        <p:nvSpPr>
          <p:cNvPr id="5" name="Freeform 5"/>
          <p:cNvSpPr/>
          <p:nvPr/>
        </p:nvSpPr>
        <p:spPr>
          <a:xfrm>
            <a:off x="16154924" y="1048311"/>
            <a:ext cx="1104376" cy="1111739"/>
          </a:xfrm>
          <a:custGeom>
            <a:avLst/>
            <a:gdLst/>
            <a:ahLst/>
            <a:cxnLst/>
            <a:rect l="l" t="t" r="r" b="b"/>
            <a:pathLst>
              <a:path w="1104376" h="1111739">
                <a:moveTo>
                  <a:pt x="0" y="0"/>
                </a:moveTo>
                <a:lnTo>
                  <a:pt x="1104376" y="0"/>
                </a:lnTo>
                <a:lnTo>
                  <a:pt x="1104376" y="1111738"/>
                </a:lnTo>
                <a:lnTo>
                  <a:pt x="0" y="1111738"/>
                </a:lnTo>
                <a:lnTo>
                  <a:pt x="0" y="0"/>
                </a:lnTo>
                <a:close/>
              </a:path>
            </a:pathLst>
          </a:custGeom>
          <a:blipFill>
            <a:blip r:embed="rId5"/>
            <a:stretch>
              <a:fillRect/>
            </a:stretch>
          </a:blipFill>
        </p:spPr>
      </p:sp>
      <p:sp>
        <p:nvSpPr>
          <p:cNvPr id="6" name="TextBox 6"/>
          <p:cNvSpPr txBox="1"/>
          <p:nvPr/>
        </p:nvSpPr>
        <p:spPr>
          <a:xfrm>
            <a:off x="1564160" y="3136943"/>
            <a:ext cx="10185393" cy="438084"/>
          </a:xfrm>
          <a:prstGeom prst="rect">
            <a:avLst/>
          </a:prstGeom>
        </p:spPr>
        <p:txBody>
          <a:bodyPr lIns="0" tIns="0" rIns="0" bIns="0" rtlCol="0" anchor="t">
            <a:spAutoFit/>
          </a:bodyPr>
          <a:lstStyle/>
          <a:p>
            <a:pPr>
              <a:lnSpc>
                <a:spcPts val="3300"/>
              </a:lnSpc>
            </a:pPr>
            <a:r>
              <a:rPr lang="en-US" sz="3000" spc="110">
                <a:solidFill>
                  <a:srgbClr val="FFFFFF"/>
                </a:solidFill>
                <a:latin typeface="Days"/>
              </a:rPr>
              <a:t>Implementasi Membangun Secure Application</a:t>
            </a:r>
          </a:p>
        </p:txBody>
      </p:sp>
      <p:sp>
        <p:nvSpPr>
          <p:cNvPr id="7" name="TextBox 7"/>
          <p:cNvSpPr txBox="1"/>
          <p:nvPr/>
        </p:nvSpPr>
        <p:spPr>
          <a:xfrm>
            <a:off x="1564160" y="3806846"/>
            <a:ext cx="10375827" cy="2913839"/>
          </a:xfrm>
          <a:prstGeom prst="rect">
            <a:avLst/>
          </a:prstGeom>
        </p:spPr>
        <p:txBody>
          <a:bodyPr lIns="0" tIns="0" rIns="0" bIns="0" rtlCol="0" anchor="t">
            <a:spAutoFit/>
          </a:bodyPr>
          <a:lstStyle/>
          <a:p>
            <a:pPr>
              <a:lnSpc>
                <a:spcPts val="5719"/>
              </a:lnSpc>
            </a:pPr>
            <a:r>
              <a:rPr lang="en-US" sz="5199" spc="374">
                <a:solidFill>
                  <a:srgbClr val="FFFFFF"/>
                </a:solidFill>
                <a:latin typeface="Open Sauce Medium"/>
              </a:rPr>
              <a:t>IMAGE FILE SHARING DENGAN METODE PRE SHARED KEY BERBASIS WEBSITE</a:t>
            </a:r>
          </a:p>
        </p:txBody>
      </p:sp>
      <p:sp>
        <p:nvSpPr>
          <p:cNvPr id="8" name="TextBox 8"/>
          <p:cNvSpPr txBox="1"/>
          <p:nvPr/>
        </p:nvSpPr>
        <p:spPr>
          <a:xfrm>
            <a:off x="2136054" y="1125088"/>
            <a:ext cx="3184003" cy="479092"/>
          </a:xfrm>
          <a:prstGeom prst="rect">
            <a:avLst/>
          </a:prstGeom>
        </p:spPr>
        <p:txBody>
          <a:bodyPr lIns="0" tIns="0" rIns="0" bIns="0" rtlCol="0" anchor="t">
            <a:spAutoFit/>
          </a:bodyPr>
          <a:lstStyle/>
          <a:p>
            <a:pPr>
              <a:lnSpc>
                <a:spcPts val="3068"/>
              </a:lnSpc>
            </a:pPr>
            <a:r>
              <a:rPr lang="en-US" sz="2789" spc="209">
                <a:solidFill>
                  <a:srgbClr val="FFFFFF"/>
                </a:solidFill>
                <a:latin typeface="Agrandir Narrow Bold"/>
              </a:rPr>
              <a:t>III RKS Echo</a:t>
            </a:r>
          </a:p>
        </p:txBody>
      </p:sp>
      <p:sp>
        <p:nvSpPr>
          <p:cNvPr id="9" name="TextBox 9"/>
          <p:cNvSpPr txBox="1"/>
          <p:nvPr/>
        </p:nvSpPr>
        <p:spPr>
          <a:xfrm>
            <a:off x="1771681" y="7407081"/>
            <a:ext cx="5132793" cy="352625"/>
          </a:xfrm>
          <a:prstGeom prst="rect">
            <a:avLst/>
          </a:prstGeom>
        </p:spPr>
        <p:txBody>
          <a:bodyPr lIns="0" tIns="0" rIns="0" bIns="0" rtlCol="0" anchor="t">
            <a:spAutoFit/>
          </a:bodyPr>
          <a:lstStyle/>
          <a:p>
            <a:pPr>
              <a:lnSpc>
                <a:spcPts val="2351"/>
              </a:lnSpc>
            </a:pPr>
            <a:r>
              <a:rPr lang="en-US" sz="2137" spc="181">
                <a:solidFill>
                  <a:srgbClr val="FFFFFF"/>
                </a:solidFill>
                <a:latin typeface="Agrandir Narrow Bold"/>
              </a:rPr>
              <a:t>Keamanan Aplikasi</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7046" b="-27046"/>
            </a:stretch>
          </a:blipFill>
        </p:spPr>
      </p:sp>
      <p:grpSp>
        <p:nvGrpSpPr>
          <p:cNvPr id="3" name="Group 3"/>
          <p:cNvGrpSpPr/>
          <p:nvPr/>
        </p:nvGrpSpPr>
        <p:grpSpPr>
          <a:xfrm>
            <a:off x="1425649" y="2529377"/>
            <a:ext cx="15436702" cy="5688860"/>
            <a:chOff x="0" y="0"/>
            <a:chExt cx="4065633" cy="1498301"/>
          </a:xfrm>
        </p:grpSpPr>
        <p:sp>
          <p:nvSpPr>
            <p:cNvPr id="4" name="Freeform 4"/>
            <p:cNvSpPr/>
            <p:nvPr/>
          </p:nvSpPr>
          <p:spPr>
            <a:xfrm>
              <a:off x="0" y="0"/>
              <a:ext cx="4065634" cy="1498301"/>
            </a:xfrm>
            <a:custGeom>
              <a:avLst/>
              <a:gdLst/>
              <a:ahLst/>
              <a:cxnLst/>
              <a:rect l="l" t="t" r="r" b="b"/>
              <a:pathLst>
                <a:path w="4065634" h="1498301">
                  <a:moveTo>
                    <a:pt x="0" y="0"/>
                  </a:moveTo>
                  <a:lnTo>
                    <a:pt x="4065634" y="0"/>
                  </a:lnTo>
                  <a:lnTo>
                    <a:pt x="4065634" y="1498301"/>
                  </a:lnTo>
                  <a:lnTo>
                    <a:pt x="0" y="1498301"/>
                  </a:lnTo>
                  <a:close/>
                </a:path>
              </a:pathLst>
            </a:custGeom>
            <a:solidFill>
              <a:srgbClr val="F5F5F5"/>
            </a:solidFill>
            <a:ln cap="sq">
              <a:noFill/>
              <a:prstDash val="solid"/>
              <a:miter/>
            </a:ln>
          </p:spPr>
        </p:sp>
        <p:sp>
          <p:nvSpPr>
            <p:cNvPr id="5" name="TextBox 5"/>
            <p:cNvSpPr txBox="1"/>
            <p:nvPr/>
          </p:nvSpPr>
          <p:spPr>
            <a:xfrm>
              <a:off x="0" y="-28575"/>
              <a:ext cx="4065633" cy="1526876"/>
            </a:xfrm>
            <a:prstGeom prst="rect">
              <a:avLst/>
            </a:prstGeom>
          </p:spPr>
          <p:txBody>
            <a:bodyPr lIns="50800" tIns="50800" rIns="50800" bIns="50800" rtlCol="0" anchor="ctr"/>
            <a:lstStyle/>
            <a:p>
              <a:pPr algn="ctr">
                <a:lnSpc>
                  <a:spcPts val="1869"/>
                </a:lnSpc>
              </a:pPr>
              <a:endParaRPr/>
            </a:p>
          </p:txBody>
        </p:sp>
      </p:grpSp>
      <p:sp>
        <p:nvSpPr>
          <p:cNvPr id="6" name="TextBox 6"/>
          <p:cNvSpPr txBox="1"/>
          <p:nvPr/>
        </p:nvSpPr>
        <p:spPr>
          <a:xfrm>
            <a:off x="9733888" y="3245963"/>
            <a:ext cx="6185598" cy="720703"/>
          </a:xfrm>
          <a:prstGeom prst="rect">
            <a:avLst/>
          </a:prstGeom>
        </p:spPr>
        <p:txBody>
          <a:bodyPr lIns="0" tIns="0" rIns="0" bIns="0" rtlCol="0" anchor="t">
            <a:spAutoFit/>
          </a:bodyPr>
          <a:lstStyle/>
          <a:p>
            <a:pPr algn="r">
              <a:lnSpc>
                <a:spcPts val="5500"/>
              </a:lnSpc>
            </a:pPr>
            <a:r>
              <a:rPr lang="en-US" sz="5000" spc="160" dirty="0">
                <a:solidFill>
                  <a:srgbClr val="000000"/>
                </a:solidFill>
                <a:latin typeface="Open Sauce Medium"/>
              </a:rPr>
              <a:t>JENIS PENELITIAN</a:t>
            </a:r>
          </a:p>
        </p:txBody>
      </p:sp>
      <p:sp>
        <p:nvSpPr>
          <p:cNvPr id="7" name="TextBox 7"/>
          <p:cNvSpPr txBox="1"/>
          <p:nvPr/>
        </p:nvSpPr>
        <p:spPr>
          <a:xfrm>
            <a:off x="10611247" y="4573113"/>
            <a:ext cx="5308239" cy="2494231"/>
          </a:xfrm>
          <a:prstGeom prst="rect">
            <a:avLst/>
          </a:prstGeom>
        </p:spPr>
        <p:txBody>
          <a:bodyPr lIns="0" tIns="0" rIns="0" bIns="0" rtlCol="0" anchor="t">
            <a:spAutoFit/>
          </a:bodyPr>
          <a:lstStyle/>
          <a:p>
            <a:pPr algn="r">
              <a:lnSpc>
                <a:spcPts val="2499"/>
              </a:lnSpc>
            </a:pPr>
            <a:r>
              <a:rPr lang="en-US" sz="1700" dirty="0" err="1">
                <a:solidFill>
                  <a:srgbClr val="000000"/>
                </a:solidFill>
                <a:latin typeface="Open Sauce Light"/>
              </a:rPr>
              <a:t>Penelitian</a:t>
            </a:r>
            <a:r>
              <a:rPr lang="en-US" sz="1700" dirty="0">
                <a:solidFill>
                  <a:srgbClr val="000000"/>
                </a:solidFill>
                <a:latin typeface="Open Sauce Light"/>
              </a:rPr>
              <a:t> </a:t>
            </a:r>
            <a:r>
              <a:rPr lang="en-US" sz="1700" dirty="0" err="1">
                <a:solidFill>
                  <a:srgbClr val="000000"/>
                </a:solidFill>
                <a:latin typeface="Open Sauce Light"/>
              </a:rPr>
              <a:t>ini</a:t>
            </a:r>
            <a:r>
              <a:rPr lang="en-US" sz="1700" dirty="0">
                <a:solidFill>
                  <a:srgbClr val="000000"/>
                </a:solidFill>
                <a:latin typeface="Open Sauce Light"/>
              </a:rPr>
              <a:t> </a:t>
            </a:r>
            <a:r>
              <a:rPr lang="en-US" sz="1700" dirty="0" err="1">
                <a:solidFill>
                  <a:srgbClr val="000000"/>
                </a:solidFill>
                <a:latin typeface="Open Sauce Light"/>
              </a:rPr>
              <a:t>menggunakan</a:t>
            </a:r>
            <a:r>
              <a:rPr lang="en-US" sz="1700" dirty="0">
                <a:solidFill>
                  <a:srgbClr val="000000"/>
                </a:solidFill>
                <a:latin typeface="Open Sauce Light"/>
              </a:rPr>
              <a:t> </a:t>
            </a:r>
            <a:r>
              <a:rPr lang="en-US" sz="1700" dirty="0" err="1">
                <a:solidFill>
                  <a:srgbClr val="000000"/>
                </a:solidFill>
                <a:latin typeface="Open Sauce Light"/>
              </a:rPr>
              <a:t>jenis</a:t>
            </a:r>
            <a:r>
              <a:rPr lang="en-US" sz="1700" dirty="0">
                <a:solidFill>
                  <a:srgbClr val="000000"/>
                </a:solidFill>
                <a:latin typeface="Open Sauce Light"/>
              </a:rPr>
              <a:t> </a:t>
            </a:r>
            <a:r>
              <a:rPr lang="en-US" sz="1700" dirty="0" err="1">
                <a:solidFill>
                  <a:srgbClr val="000000"/>
                </a:solidFill>
                <a:latin typeface="Open Sauce Light"/>
              </a:rPr>
              <a:t>penelitian</a:t>
            </a:r>
            <a:r>
              <a:rPr lang="en-US" sz="1700" dirty="0">
                <a:solidFill>
                  <a:srgbClr val="000000"/>
                </a:solidFill>
                <a:latin typeface="Open Sauce Light"/>
              </a:rPr>
              <a:t> </a:t>
            </a:r>
            <a:r>
              <a:rPr lang="en-US" sz="1700" dirty="0" err="1">
                <a:solidFill>
                  <a:srgbClr val="000000"/>
                </a:solidFill>
                <a:latin typeface="Open Sauce Light"/>
              </a:rPr>
              <a:t>kualitatif</a:t>
            </a:r>
            <a:r>
              <a:rPr lang="en-US" sz="1700" dirty="0">
                <a:solidFill>
                  <a:srgbClr val="000000"/>
                </a:solidFill>
                <a:latin typeface="Open Sauce Light"/>
              </a:rPr>
              <a:t>. </a:t>
            </a:r>
            <a:r>
              <a:rPr lang="en-US" sz="1700" dirty="0" err="1">
                <a:solidFill>
                  <a:srgbClr val="000000"/>
                </a:solidFill>
                <a:latin typeface="Open Sauce Light"/>
              </a:rPr>
              <a:t>Metode</a:t>
            </a:r>
            <a:r>
              <a:rPr lang="en-US" sz="1700" dirty="0">
                <a:solidFill>
                  <a:srgbClr val="000000"/>
                </a:solidFill>
                <a:latin typeface="Open Sauce Light"/>
              </a:rPr>
              <a:t> </a:t>
            </a:r>
            <a:r>
              <a:rPr lang="en-US" sz="1700" dirty="0" err="1">
                <a:solidFill>
                  <a:srgbClr val="000000"/>
                </a:solidFill>
                <a:latin typeface="Open Sauce Light"/>
              </a:rPr>
              <a:t>kualitatif</a:t>
            </a:r>
            <a:r>
              <a:rPr lang="en-US" sz="1700" dirty="0">
                <a:solidFill>
                  <a:srgbClr val="000000"/>
                </a:solidFill>
                <a:latin typeface="Open Sauce Light"/>
              </a:rPr>
              <a:t> </a:t>
            </a:r>
            <a:r>
              <a:rPr lang="en-US" sz="1700" dirty="0" err="1">
                <a:solidFill>
                  <a:srgbClr val="000000"/>
                </a:solidFill>
                <a:latin typeface="Open Sauce Light"/>
              </a:rPr>
              <a:t>merupakan</a:t>
            </a:r>
            <a:r>
              <a:rPr lang="en-US" sz="1700" dirty="0">
                <a:solidFill>
                  <a:srgbClr val="000000"/>
                </a:solidFill>
                <a:latin typeface="Open Sauce Light"/>
              </a:rPr>
              <a:t> </a:t>
            </a:r>
            <a:r>
              <a:rPr lang="en-US" sz="1700" dirty="0" err="1">
                <a:solidFill>
                  <a:srgbClr val="000000"/>
                </a:solidFill>
                <a:latin typeface="Open Sauce Light"/>
              </a:rPr>
              <a:t>sebuah</a:t>
            </a:r>
            <a:r>
              <a:rPr lang="en-US" sz="1700" dirty="0">
                <a:solidFill>
                  <a:srgbClr val="000000"/>
                </a:solidFill>
                <a:latin typeface="Open Sauce Light"/>
              </a:rPr>
              <a:t> </a:t>
            </a:r>
            <a:r>
              <a:rPr lang="en-US" sz="1700" dirty="0" err="1">
                <a:solidFill>
                  <a:srgbClr val="000000"/>
                </a:solidFill>
                <a:latin typeface="Open Sauce Light"/>
              </a:rPr>
              <a:t>metode</a:t>
            </a:r>
            <a:r>
              <a:rPr lang="en-US" sz="1700" dirty="0">
                <a:solidFill>
                  <a:srgbClr val="000000"/>
                </a:solidFill>
                <a:latin typeface="Open Sauce Light"/>
              </a:rPr>
              <a:t> </a:t>
            </a:r>
            <a:r>
              <a:rPr lang="en-US" sz="1700" dirty="0" err="1">
                <a:solidFill>
                  <a:srgbClr val="000000"/>
                </a:solidFill>
                <a:latin typeface="Open Sauce Light"/>
              </a:rPr>
              <a:t>naturalistik</a:t>
            </a:r>
            <a:r>
              <a:rPr lang="en-US" sz="1700" dirty="0">
                <a:solidFill>
                  <a:srgbClr val="000000"/>
                </a:solidFill>
                <a:latin typeface="Open Sauce Light"/>
              </a:rPr>
              <a:t>. </a:t>
            </a:r>
            <a:r>
              <a:rPr lang="en-US" sz="1700" dirty="0" err="1">
                <a:solidFill>
                  <a:srgbClr val="000000"/>
                </a:solidFill>
                <a:latin typeface="Open Sauce Light"/>
              </a:rPr>
              <a:t>Penerapan</a:t>
            </a:r>
            <a:r>
              <a:rPr lang="en-US" sz="1700" dirty="0">
                <a:solidFill>
                  <a:srgbClr val="000000"/>
                </a:solidFill>
                <a:latin typeface="Open Sauce Light"/>
              </a:rPr>
              <a:t> </a:t>
            </a:r>
            <a:r>
              <a:rPr lang="en-US" sz="1700" dirty="0" err="1">
                <a:solidFill>
                  <a:srgbClr val="000000"/>
                </a:solidFill>
                <a:latin typeface="Open Sauce Light"/>
              </a:rPr>
              <a:t>metode</a:t>
            </a:r>
            <a:r>
              <a:rPr lang="en-US" sz="1700" dirty="0">
                <a:solidFill>
                  <a:srgbClr val="000000"/>
                </a:solidFill>
                <a:latin typeface="Open Sauce Light"/>
              </a:rPr>
              <a:t> </a:t>
            </a:r>
            <a:r>
              <a:rPr lang="en-US" sz="1700" dirty="0" err="1">
                <a:solidFill>
                  <a:srgbClr val="000000"/>
                </a:solidFill>
                <a:latin typeface="Open Sauce Light"/>
              </a:rPr>
              <a:t>kualitatif</a:t>
            </a:r>
            <a:r>
              <a:rPr lang="en-US" sz="1700" dirty="0">
                <a:solidFill>
                  <a:srgbClr val="000000"/>
                </a:solidFill>
                <a:latin typeface="Open Sauce Light"/>
              </a:rPr>
              <a:t> </a:t>
            </a:r>
            <a:r>
              <a:rPr lang="en-US" sz="1700" dirty="0" err="1">
                <a:solidFill>
                  <a:srgbClr val="000000"/>
                </a:solidFill>
                <a:latin typeface="Open Sauce Light"/>
              </a:rPr>
              <a:t>ini</a:t>
            </a:r>
            <a:r>
              <a:rPr lang="en-US" sz="1700" dirty="0">
                <a:solidFill>
                  <a:srgbClr val="000000"/>
                </a:solidFill>
                <a:latin typeface="Open Sauce Light"/>
              </a:rPr>
              <a:t> </a:t>
            </a:r>
            <a:r>
              <a:rPr lang="en-US" sz="1700" dirty="0" err="1">
                <a:solidFill>
                  <a:srgbClr val="000000"/>
                </a:solidFill>
                <a:latin typeface="Open Sauce Light"/>
              </a:rPr>
              <a:t>berdasarkan</a:t>
            </a:r>
            <a:r>
              <a:rPr lang="en-US" sz="1700" dirty="0">
                <a:solidFill>
                  <a:srgbClr val="000000"/>
                </a:solidFill>
                <a:latin typeface="Open Sauce Light"/>
              </a:rPr>
              <a:t> pada </a:t>
            </a:r>
            <a:r>
              <a:rPr lang="en-US" sz="1700" dirty="0" err="1">
                <a:solidFill>
                  <a:srgbClr val="000000"/>
                </a:solidFill>
                <a:latin typeface="Open Sauce Light"/>
              </a:rPr>
              <a:t>cara</a:t>
            </a:r>
            <a:r>
              <a:rPr lang="en-US" sz="1700" dirty="0">
                <a:solidFill>
                  <a:srgbClr val="000000"/>
                </a:solidFill>
                <a:latin typeface="Open Sauce Light"/>
              </a:rPr>
              <a:t> </a:t>
            </a:r>
            <a:r>
              <a:rPr lang="en-US" sz="1700" dirty="0" err="1">
                <a:solidFill>
                  <a:srgbClr val="000000"/>
                </a:solidFill>
                <a:latin typeface="Open Sauce Light"/>
              </a:rPr>
              <a:t>penelitian</a:t>
            </a:r>
            <a:r>
              <a:rPr lang="en-US" sz="1700" dirty="0">
                <a:solidFill>
                  <a:srgbClr val="000000"/>
                </a:solidFill>
                <a:latin typeface="Open Sauce Light"/>
              </a:rPr>
              <a:t> kami yang </a:t>
            </a:r>
            <a:r>
              <a:rPr lang="en-US" sz="1700" dirty="0" err="1">
                <a:solidFill>
                  <a:srgbClr val="000000"/>
                </a:solidFill>
                <a:latin typeface="Open Sauce Light"/>
              </a:rPr>
              <a:t>dilandaskan</a:t>
            </a:r>
            <a:r>
              <a:rPr lang="en-US" sz="1700" dirty="0">
                <a:solidFill>
                  <a:srgbClr val="000000"/>
                </a:solidFill>
                <a:latin typeface="Open Sauce Light"/>
              </a:rPr>
              <a:t> </a:t>
            </a:r>
            <a:r>
              <a:rPr lang="en-US" sz="1700" dirty="0" err="1">
                <a:solidFill>
                  <a:srgbClr val="000000"/>
                </a:solidFill>
                <a:latin typeface="Open Sauce Light"/>
              </a:rPr>
              <a:t>berdasarkan</a:t>
            </a:r>
            <a:r>
              <a:rPr lang="en-US" sz="1700" dirty="0">
                <a:solidFill>
                  <a:srgbClr val="000000"/>
                </a:solidFill>
                <a:latin typeface="Open Sauce Light"/>
              </a:rPr>
              <a:t> </a:t>
            </a:r>
            <a:r>
              <a:rPr lang="en-US" sz="1700" dirty="0" err="1">
                <a:solidFill>
                  <a:srgbClr val="000000"/>
                </a:solidFill>
                <a:latin typeface="Open Sauce Light"/>
              </a:rPr>
              <a:t>teori</a:t>
            </a:r>
            <a:r>
              <a:rPr lang="en-US" sz="1700" dirty="0">
                <a:solidFill>
                  <a:srgbClr val="000000"/>
                </a:solidFill>
                <a:latin typeface="Open Sauce Light"/>
              </a:rPr>
              <a:t> </a:t>
            </a:r>
            <a:r>
              <a:rPr lang="en-US" sz="1700" dirty="0" err="1">
                <a:solidFill>
                  <a:srgbClr val="000000"/>
                </a:solidFill>
                <a:latin typeface="Open Sauce Light"/>
              </a:rPr>
              <a:t>dalam</a:t>
            </a:r>
            <a:r>
              <a:rPr lang="en-US" sz="1700" dirty="0">
                <a:solidFill>
                  <a:srgbClr val="000000"/>
                </a:solidFill>
                <a:latin typeface="Open Sauce Light"/>
              </a:rPr>
              <a:t> </a:t>
            </a:r>
            <a:r>
              <a:rPr lang="en-US" sz="1700" dirty="0" err="1">
                <a:solidFill>
                  <a:srgbClr val="000000"/>
                </a:solidFill>
                <a:latin typeface="Open Sauce Light"/>
              </a:rPr>
              <a:t>sebuah</a:t>
            </a:r>
            <a:r>
              <a:rPr lang="en-US" sz="1700" dirty="0">
                <a:solidFill>
                  <a:srgbClr val="000000"/>
                </a:solidFill>
                <a:latin typeface="Open Sauce Light"/>
              </a:rPr>
              <a:t> </a:t>
            </a:r>
            <a:r>
              <a:rPr lang="en-US" sz="1700" dirty="0" err="1">
                <a:solidFill>
                  <a:srgbClr val="000000"/>
                </a:solidFill>
                <a:latin typeface="Open Sauce Light"/>
              </a:rPr>
              <a:t>keamanan</a:t>
            </a:r>
            <a:r>
              <a:rPr lang="en-US" sz="1700" dirty="0">
                <a:solidFill>
                  <a:srgbClr val="000000"/>
                </a:solidFill>
                <a:latin typeface="Open Sauce Light"/>
              </a:rPr>
              <a:t> </a:t>
            </a:r>
            <a:r>
              <a:rPr lang="en-US" sz="1700" dirty="0" err="1">
                <a:solidFill>
                  <a:srgbClr val="000000"/>
                </a:solidFill>
                <a:latin typeface="Open Sauce Light"/>
              </a:rPr>
              <a:t>aplikasi</a:t>
            </a:r>
            <a:r>
              <a:rPr lang="en-US" sz="1700" dirty="0">
                <a:solidFill>
                  <a:srgbClr val="000000"/>
                </a:solidFill>
                <a:latin typeface="Open Sauce Light"/>
              </a:rPr>
              <a:t>, yang kami </a:t>
            </a:r>
            <a:r>
              <a:rPr lang="en-US" sz="1700" dirty="0" err="1">
                <a:solidFill>
                  <a:srgbClr val="000000"/>
                </a:solidFill>
                <a:latin typeface="Open Sauce Light"/>
              </a:rPr>
              <a:t>susun</a:t>
            </a:r>
            <a:r>
              <a:rPr lang="en-US" sz="1700" dirty="0">
                <a:solidFill>
                  <a:srgbClr val="000000"/>
                </a:solidFill>
                <a:latin typeface="Open Sauce Light"/>
              </a:rPr>
              <a:t> dan </a:t>
            </a:r>
            <a:r>
              <a:rPr lang="en-US" sz="1700" dirty="0" err="1">
                <a:solidFill>
                  <a:srgbClr val="000000"/>
                </a:solidFill>
                <a:latin typeface="Open Sauce Light"/>
              </a:rPr>
              <a:t>terapkan</a:t>
            </a:r>
            <a:r>
              <a:rPr lang="en-US" sz="1700" dirty="0">
                <a:solidFill>
                  <a:srgbClr val="000000"/>
                </a:solidFill>
                <a:latin typeface="Open Sauce Light"/>
              </a:rPr>
              <a:t> pada </a:t>
            </a:r>
            <a:r>
              <a:rPr lang="en-US" sz="1700" dirty="0" err="1">
                <a:solidFill>
                  <a:srgbClr val="000000"/>
                </a:solidFill>
                <a:latin typeface="Open Sauce Light"/>
              </a:rPr>
              <a:t>sebuah</a:t>
            </a:r>
            <a:r>
              <a:rPr lang="en-US" sz="1700" dirty="0">
                <a:solidFill>
                  <a:srgbClr val="000000"/>
                </a:solidFill>
                <a:latin typeface="Open Sauce Light"/>
              </a:rPr>
              <a:t> </a:t>
            </a:r>
            <a:r>
              <a:rPr lang="en-US" sz="1700" dirty="0" err="1">
                <a:solidFill>
                  <a:srgbClr val="000000"/>
                </a:solidFill>
                <a:latin typeface="Open Sauce Light"/>
              </a:rPr>
              <a:t>aplikasi</a:t>
            </a:r>
            <a:r>
              <a:rPr lang="en-US" sz="1700" dirty="0">
                <a:solidFill>
                  <a:srgbClr val="000000"/>
                </a:solidFill>
                <a:latin typeface="Open Sauce Light"/>
              </a:rPr>
              <a:t> </a:t>
            </a:r>
            <a:r>
              <a:rPr lang="en-US" sz="1700" dirty="0" err="1">
                <a:solidFill>
                  <a:srgbClr val="000000"/>
                </a:solidFill>
                <a:latin typeface="Open Sauce Light"/>
              </a:rPr>
              <a:t>berbasis</a:t>
            </a:r>
            <a:r>
              <a:rPr lang="en-US" sz="1700" dirty="0">
                <a:solidFill>
                  <a:srgbClr val="000000"/>
                </a:solidFill>
                <a:latin typeface="Open Sauce Light"/>
              </a:rPr>
              <a:t> website </a:t>
            </a:r>
            <a:r>
              <a:rPr lang="en-US" sz="1700" dirty="0" err="1">
                <a:solidFill>
                  <a:srgbClr val="000000"/>
                </a:solidFill>
                <a:latin typeface="Open Sauce Light"/>
              </a:rPr>
              <a:t>dengan</a:t>
            </a:r>
            <a:r>
              <a:rPr lang="en-US" sz="1700" dirty="0">
                <a:solidFill>
                  <a:srgbClr val="000000"/>
                </a:solidFill>
                <a:latin typeface="Open Sauce Light"/>
              </a:rPr>
              <a:t> </a:t>
            </a:r>
            <a:r>
              <a:rPr lang="en-US" sz="1700" dirty="0" err="1">
                <a:solidFill>
                  <a:srgbClr val="000000"/>
                </a:solidFill>
                <a:latin typeface="Open Sauce Light"/>
              </a:rPr>
              <a:t>menggunakan</a:t>
            </a:r>
            <a:r>
              <a:rPr lang="en-US" sz="1700" dirty="0">
                <a:solidFill>
                  <a:srgbClr val="000000"/>
                </a:solidFill>
                <a:latin typeface="Open Sauce Light"/>
              </a:rPr>
              <a:t> framework </a:t>
            </a:r>
            <a:r>
              <a:rPr lang="en-US" sz="1700" dirty="0" err="1">
                <a:solidFill>
                  <a:srgbClr val="000000"/>
                </a:solidFill>
                <a:latin typeface="Open Sauce Light"/>
              </a:rPr>
              <a:t>NodeJs</a:t>
            </a:r>
            <a:endParaRPr lang="en-US" sz="1700" dirty="0">
              <a:solidFill>
                <a:srgbClr val="000000"/>
              </a:solidFill>
              <a:latin typeface="Open Sauce Light"/>
            </a:endParaRPr>
          </a:p>
        </p:txBody>
      </p:sp>
      <p:grpSp>
        <p:nvGrpSpPr>
          <p:cNvPr id="8" name="Group 8"/>
          <p:cNvGrpSpPr/>
          <p:nvPr/>
        </p:nvGrpSpPr>
        <p:grpSpPr>
          <a:xfrm>
            <a:off x="2141985" y="1731407"/>
            <a:ext cx="7284828" cy="7284799"/>
            <a:chOff x="0" y="0"/>
            <a:chExt cx="6350025" cy="6350000"/>
          </a:xfrm>
        </p:grpSpPr>
        <p:sp>
          <p:nvSpPr>
            <p:cNvPr id="9" name="Freeform 9"/>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3"/>
              <a:stretch>
                <a:fillRect l="-24906" r="-24906"/>
              </a:stretch>
            </a:blipFill>
          </p:spPr>
        </p:sp>
      </p:grpSp>
      <p:sp>
        <p:nvSpPr>
          <p:cNvPr id="10" name="AutoShape 10"/>
          <p:cNvSpPr/>
          <p:nvPr/>
        </p:nvSpPr>
        <p:spPr>
          <a:xfrm flipH="1" flipV="1">
            <a:off x="9733888" y="4258788"/>
            <a:ext cx="10218510" cy="0"/>
          </a:xfrm>
          <a:prstGeom prst="line">
            <a:avLst/>
          </a:prstGeom>
          <a:ln w="76200" cap="flat">
            <a:solidFill>
              <a:srgbClr val="C23A97"/>
            </a:solidFill>
            <a:prstDash val="solid"/>
            <a:headEnd type="none" w="sm" len="sm"/>
            <a:tailEnd type="none" w="sm" len="sm"/>
          </a:ln>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5844744">
            <a:off x="-7837509" y="844440"/>
            <a:ext cx="13037396" cy="7775029"/>
          </a:xfrm>
          <a:custGeom>
            <a:avLst/>
            <a:gdLst/>
            <a:ahLst/>
            <a:cxnLst/>
            <a:rect l="l" t="t" r="r" b="b"/>
            <a:pathLst>
              <a:path w="13037396" h="7775029">
                <a:moveTo>
                  <a:pt x="0" y="0"/>
                </a:moveTo>
                <a:lnTo>
                  <a:pt x="13037395" y="0"/>
                </a:lnTo>
                <a:lnTo>
                  <a:pt x="13037395" y="7775029"/>
                </a:lnTo>
                <a:lnTo>
                  <a:pt x="0" y="77750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a:off x="9997088" y="-628312"/>
            <a:ext cx="8570811" cy="11543623"/>
            <a:chOff x="0" y="0"/>
            <a:chExt cx="3632200" cy="4892040"/>
          </a:xfrm>
        </p:grpSpPr>
        <p:sp>
          <p:nvSpPr>
            <p:cNvPr id="4" name="Freeform 4"/>
            <p:cNvSpPr/>
            <p:nvPr/>
          </p:nvSpPr>
          <p:spPr>
            <a:xfrm>
              <a:off x="15240" y="15240"/>
              <a:ext cx="3600450" cy="4860290"/>
            </a:xfrm>
            <a:custGeom>
              <a:avLst/>
              <a:gdLst/>
              <a:ahLst/>
              <a:cxnLst/>
              <a:rect l="l" t="t" r="r" b="b"/>
              <a:pathLst>
                <a:path w="3600450" h="4860290">
                  <a:moveTo>
                    <a:pt x="0" y="0"/>
                  </a:moveTo>
                  <a:lnTo>
                    <a:pt x="3600450" y="0"/>
                  </a:lnTo>
                  <a:lnTo>
                    <a:pt x="3600450" y="4860290"/>
                  </a:lnTo>
                  <a:lnTo>
                    <a:pt x="0" y="4860290"/>
                  </a:lnTo>
                  <a:close/>
                </a:path>
              </a:pathLst>
            </a:custGeom>
            <a:blipFill>
              <a:blip r:embed="rId4"/>
              <a:stretch>
                <a:fillRect l="-11016" r="-11016"/>
              </a:stretch>
            </a:blipFill>
          </p:spPr>
        </p:sp>
        <p:sp>
          <p:nvSpPr>
            <p:cNvPr id="5" name="Freeform 5"/>
            <p:cNvSpPr/>
            <p:nvPr/>
          </p:nvSpPr>
          <p:spPr>
            <a:xfrm>
              <a:off x="0" y="0"/>
              <a:ext cx="3632200" cy="4892040"/>
            </a:xfrm>
            <a:custGeom>
              <a:avLst/>
              <a:gdLst/>
              <a:ahLst/>
              <a:cxnLst/>
              <a:rect l="l" t="t" r="r" b="b"/>
              <a:pathLst>
                <a:path w="3632200" h="4892040">
                  <a:moveTo>
                    <a:pt x="3632200" y="4892040"/>
                  </a:moveTo>
                  <a:lnTo>
                    <a:pt x="0" y="4892040"/>
                  </a:lnTo>
                  <a:lnTo>
                    <a:pt x="0" y="0"/>
                  </a:lnTo>
                  <a:lnTo>
                    <a:pt x="3632200" y="0"/>
                  </a:lnTo>
                  <a:lnTo>
                    <a:pt x="3632200" y="4892040"/>
                  </a:lnTo>
                  <a:close/>
                  <a:moveTo>
                    <a:pt x="31750" y="4860290"/>
                  </a:moveTo>
                  <a:lnTo>
                    <a:pt x="3600450" y="4860290"/>
                  </a:lnTo>
                  <a:lnTo>
                    <a:pt x="3600450" y="31750"/>
                  </a:lnTo>
                  <a:lnTo>
                    <a:pt x="31750" y="31750"/>
                  </a:lnTo>
                  <a:lnTo>
                    <a:pt x="31750" y="4860290"/>
                  </a:lnTo>
                  <a:close/>
                </a:path>
              </a:pathLst>
            </a:custGeom>
            <a:solidFill>
              <a:srgbClr val="F5F5F5"/>
            </a:solidFill>
          </p:spPr>
        </p:sp>
      </p:grpSp>
      <p:sp>
        <p:nvSpPr>
          <p:cNvPr id="6" name="AutoShape 6"/>
          <p:cNvSpPr/>
          <p:nvPr/>
        </p:nvSpPr>
        <p:spPr>
          <a:xfrm flipH="1" flipV="1">
            <a:off x="2390865" y="4846255"/>
            <a:ext cx="6160724" cy="0"/>
          </a:xfrm>
          <a:prstGeom prst="line">
            <a:avLst/>
          </a:prstGeom>
          <a:ln w="76200" cap="flat">
            <a:solidFill>
              <a:srgbClr val="C23A97"/>
            </a:solidFill>
            <a:prstDash val="solid"/>
            <a:headEnd type="none" w="sm" len="sm"/>
            <a:tailEnd type="none" w="sm" len="sm"/>
          </a:ln>
        </p:spPr>
      </p:sp>
      <p:sp>
        <p:nvSpPr>
          <p:cNvPr id="7" name="TextBox 7"/>
          <p:cNvSpPr txBox="1"/>
          <p:nvPr/>
        </p:nvSpPr>
        <p:spPr>
          <a:xfrm>
            <a:off x="2390865" y="5181346"/>
            <a:ext cx="5870874" cy="2318756"/>
          </a:xfrm>
          <a:prstGeom prst="rect">
            <a:avLst/>
          </a:prstGeom>
        </p:spPr>
        <p:txBody>
          <a:bodyPr lIns="0" tIns="0" rIns="0" bIns="0" rtlCol="0" anchor="t">
            <a:spAutoFit/>
          </a:bodyPr>
          <a:lstStyle/>
          <a:p>
            <a:pPr algn="just">
              <a:lnSpc>
                <a:spcPts val="2646"/>
              </a:lnSpc>
            </a:pPr>
            <a:r>
              <a:rPr lang="en-US" sz="1800">
                <a:solidFill>
                  <a:srgbClr val="000000"/>
                </a:solidFill>
                <a:latin typeface="Open Sauce Light"/>
              </a:rPr>
              <a:t>Metode yang digunakan dalam penelitian ini yaitu metode pendekatan PPDIOO Life-Cycle Approach. PPDIOO merupakan sebuah metode yang dikembangkan oleh Cisco untuk pengembangan instalasi jaringan komputer. PPDIOO mendefinisikan siklus yang berkelanjutan mengenai layanan yang ada pada jaringan komputer.</a:t>
            </a:r>
          </a:p>
        </p:txBody>
      </p:sp>
      <p:sp>
        <p:nvSpPr>
          <p:cNvPr id="8" name="TextBox 8"/>
          <p:cNvSpPr txBox="1"/>
          <p:nvPr/>
        </p:nvSpPr>
        <p:spPr>
          <a:xfrm>
            <a:off x="2390865" y="2859363"/>
            <a:ext cx="6530983" cy="627314"/>
          </a:xfrm>
          <a:prstGeom prst="rect">
            <a:avLst/>
          </a:prstGeom>
        </p:spPr>
        <p:txBody>
          <a:bodyPr lIns="0" tIns="0" rIns="0" bIns="0" rtlCol="0" anchor="t">
            <a:spAutoFit/>
          </a:bodyPr>
          <a:lstStyle/>
          <a:p>
            <a:pPr>
              <a:lnSpc>
                <a:spcPts val="4840"/>
              </a:lnSpc>
            </a:pPr>
            <a:r>
              <a:rPr lang="en-US" sz="4400" spc="140">
                <a:solidFill>
                  <a:srgbClr val="000000"/>
                </a:solidFill>
                <a:latin typeface="Days"/>
              </a:rPr>
              <a:t>Metode</a:t>
            </a:r>
          </a:p>
        </p:txBody>
      </p:sp>
      <p:sp>
        <p:nvSpPr>
          <p:cNvPr id="9" name="TextBox 9"/>
          <p:cNvSpPr txBox="1"/>
          <p:nvPr/>
        </p:nvSpPr>
        <p:spPr>
          <a:xfrm>
            <a:off x="2390865" y="3553418"/>
            <a:ext cx="6753135" cy="993687"/>
          </a:xfrm>
          <a:prstGeom prst="rect">
            <a:avLst/>
          </a:prstGeom>
        </p:spPr>
        <p:txBody>
          <a:bodyPr lIns="0" tIns="0" rIns="0" bIns="0" rtlCol="0" anchor="t">
            <a:spAutoFit/>
          </a:bodyPr>
          <a:lstStyle/>
          <a:p>
            <a:pPr>
              <a:lnSpc>
                <a:spcPts val="7699"/>
              </a:lnSpc>
            </a:pPr>
            <a:r>
              <a:rPr lang="en-US" sz="6999" spc="1084">
                <a:solidFill>
                  <a:srgbClr val="000000"/>
                </a:solidFill>
                <a:latin typeface="Open Sauce Medium"/>
              </a:rPr>
              <a:t>PENELITIAN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2923865">
            <a:off x="10983650" y="-1054053"/>
            <a:ext cx="15802157" cy="9423832"/>
          </a:xfrm>
          <a:custGeom>
            <a:avLst/>
            <a:gdLst/>
            <a:ahLst/>
            <a:cxnLst/>
            <a:rect l="l" t="t" r="r" b="b"/>
            <a:pathLst>
              <a:path w="15802157" h="9423832">
                <a:moveTo>
                  <a:pt x="0" y="0"/>
                </a:moveTo>
                <a:lnTo>
                  <a:pt x="15802158" y="0"/>
                </a:lnTo>
                <a:lnTo>
                  <a:pt x="15802158"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566398" y="1333975"/>
            <a:ext cx="15433919" cy="7619050"/>
            <a:chOff x="0" y="0"/>
            <a:chExt cx="4064900" cy="2006663"/>
          </a:xfrm>
        </p:grpSpPr>
        <p:sp>
          <p:nvSpPr>
            <p:cNvPr id="4" name="Freeform 4"/>
            <p:cNvSpPr/>
            <p:nvPr/>
          </p:nvSpPr>
          <p:spPr>
            <a:xfrm>
              <a:off x="0" y="0"/>
              <a:ext cx="4064900" cy="2006663"/>
            </a:xfrm>
            <a:custGeom>
              <a:avLst/>
              <a:gdLst/>
              <a:ahLst/>
              <a:cxnLst/>
              <a:rect l="l" t="t" r="r" b="b"/>
              <a:pathLst>
                <a:path w="4064900" h="2006663">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sp>
        <p:sp>
          <p:nvSpPr>
            <p:cNvPr id="5" name="TextBox 5"/>
            <p:cNvSpPr txBox="1"/>
            <p:nvPr/>
          </p:nvSpPr>
          <p:spPr>
            <a:xfrm>
              <a:off x="0" y="-28575"/>
              <a:ext cx="4064900" cy="2035238"/>
            </a:xfrm>
            <a:prstGeom prst="rect">
              <a:avLst/>
            </a:prstGeom>
          </p:spPr>
          <p:txBody>
            <a:bodyPr lIns="50800" tIns="50800" rIns="50800" bIns="50800" rtlCol="0" anchor="ctr"/>
            <a:lstStyle/>
            <a:p>
              <a:pPr algn="ctr">
                <a:lnSpc>
                  <a:spcPts val="1869"/>
                </a:lnSpc>
              </a:pPr>
              <a:endParaRPr/>
            </a:p>
          </p:txBody>
        </p:sp>
      </p:grpSp>
      <p:sp>
        <p:nvSpPr>
          <p:cNvPr id="6" name="AutoShape 6"/>
          <p:cNvSpPr/>
          <p:nvPr/>
        </p:nvSpPr>
        <p:spPr>
          <a:xfrm>
            <a:off x="3307028" y="4205366"/>
            <a:ext cx="11291300" cy="0"/>
          </a:xfrm>
          <a:prstGeom prst="line">
            <a:avLst/>
          </a:prstGeom>
          <a:ln w="76200" cap="flat">
            <a:solidFill>
              <a:srgbClr val="202354"/>
            </a:solidFill>
            <a:prstDash val="solid"/>
            <a:headEnd type="none" w="sm" len="sm"/>
            <a:tailEnd type="none" w="sm" len="sm"/>
          </a:ln>
        </p:spPr>
      </p:sp>
      <p:grpSp>
        <p:nvGrpSpPr>
          <p:cNvPr id="7" name="Group 7"/>
          <p:cNvGrpSpPr>
            <a:grpSpLocks noChangeAspect="1"/>
          </p:cNvGrpSpPr>
          <p:nvPr/>
        </p:nvGrpSpPr>
        <p:grpSpPr>
          <a:xfrm rot="5400000">
            <a:off x="14598328" y="4037857"/>
            <a:ext cx="411218" cy="411218"/>
            <a:chOff x="6705600" y="1371600"/>
            <a:chExt cx="10972800" cy="10972800"/>
          </a:xfrm>
        </p:grpSpPr>
        <p:sp>
          <p:nvSpPr>
            <p:cNvPr id="8" name="Freeform 8"/>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grpSp>
        <p:nvGrpSpPr>
          <p:cNvPr id="9" name="Group 9"/>
          <p:cNvGrpSpPr>
            <a:grpSpLocks noChangeAspect="1"/>
          </p:cNvGrpSpPr>
          <p:nvPr/>
        </p:nvGrpSpPr>
        <p:grpSpPr>
          <a:xfrm rot="5400000">
            <a:off x="12046404" y="4037857"/>
            <a:ext cx="411218" cy="411218"/>
            <a:chOff x="6705600" y="1371600"/>
            <a:chExt cx="10972800" cy="10972800"/>
          </a:xfrm>
        </p:grpSpPr>
        <p:sp>
          <p:nvSpPr>
            <p:cNvPr id="10" name="Freeform 10"/>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grpSp>
        <p:nvGrpSpPr>
          <p:cNvPr id="11" name="Group 11"/>
          <p:cNvGrpSpPr>
            <a:grpSpLocks noChangeAspect="1"/>
          </p:cNvGrpSpPr>
          <p:nvPr/>
        </p:nvGrpSpPr>
        <p:grpSpPr>
          <a:xfrm rot="5400000">
            <a:off x="9081664" y="4037857"/>
            <a:ext cx="411218" cy="411218"/>
            <a:chOff x="6705600" y="1371600"/>
            <a:chExt cx="10972800" cy="10972800"/>
          </a:xfrm>
        </p:grpSpPr>
        <p:sp>
          <p:nvSpPr>
            <p:cNvPr id="12" name="Freeform 12"/>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grpSp>
        <p:nvGrpSpPr>
          <p:cNvPr id="13" name="Group 13"/>
          <p:cNvGrpSpPr>
            <a:grpSpLocks noChangeAspect="1"/>
          </p:cNvGrpSpPr>
          <p:nvPr/>
        </p:nvGrpSpPr>
        <p:grpSpPr>
          <a:xfrm rot="5400000">
            <a:off x="6241759" y="3999757"/>
            <a:ext cx="411218" cy="411218"/>
            <a:chOff x="6705600" y="1371600"/>
            <a:chExt cx="10972800" cy="10972800"/>
          </a:xfrm>
        </p:grpSpPr>
        <p:sp>
          <p:nvSpPr>
            <p:cNvPr id="14" name="Freeform 14"/>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grpSp>
        <p:nvGrpSpPr>
          <p:cNvPr id="15" name="Group 15"/>
          <p:cNvGrpSpPr>
            <a:grpSpLocks noChangeAspect="1"/>
          </p:cNvGrpSpPr>
          <p:nvPr/>
        </p:nvGrpSpPr>
        <p:grpSpPr>
          <a:xfrm rot="5400000">
            <a:off x="3278453" y="4037857"/>
            <a:ext cx="411218" cy="411218"/>
            <a:chOff x="6705600" y="1371600"/>
            <a:chExt cx="10972800" cy="10972800"/>
          </a:xfrm>
        </p:grpSpPr>
        <p:sp>
          <p:nvSpPr>
            <p:cNvPr id="16" name="Freeform 16"/>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sp>
        <p:nvSpPr>
          <p:cNvPr id="17" name="TextBox 17"/>
          <p:cNvSpPr txBox="1"/>
          <p:nvPr/>
        </p:nvSpPr>
        <p:spPr>
          <a:xfrm>
            <a:off x="3278453" y="5087470"/>
            <a:ext cx="2736463" cy="344695"/>
          </a:xfrm>
          <a:prstGeom prst="rect">
            <a:avLst/>
          </a:prstGeom>
        </p:spPr>
        <p:txBody>
          <a:bodyPr lIns="0" tIns="0" rIns="0" bIns="0" rtlCol="0" anchor="t">
            <a:spAutoFit/>
          </a:bodyPr>
          <a:lstStyle/>
          <a:p>
            <a:pPr algn="just">
              <a:lnSpc>
                <a:spcPts val="2640"/>
              </a:lnSpc>
            </a:pPr>
            <a:r>
              <a:rPr lang="en-US" sz="2400" spc="76">
                <a:solidFill>
                  <a:srgbClr val="000000"/>
                </a:solidFill>
                <a:latin typeface="Open Sauce Medium"/>
              </a:rPr>
              <a:t>PREPARE</a:t>
            </a:r>
          </a:p>
        </p:txBody>
      </p:sp>
      <p:sp>
        <p:nvSpPr>
          <p:cNvPr id="18" name="TextBox 18"/>
          <p:cNvSpPr txBox="1"/>
          <p:nvPr/>
        </p:nvSpPr>
        <p:spPr>
          <a:xfrm>
            <a:off x="3278453" y="5647494"/>
            <a:ext cx="2449249" cy="1412086"/>
          </a:xfrm>
          <a:prstGeom prst="rect">
            <a:avLst/>
          </a:prstGeom>
        </p:spPr>
        <p:txBody>
          <a:bodyPr lIns="0" tIns="0" rIns="0" bIns="0" rtlCol="0" anchor="t">
            <a:spAutoFit/>
          </a:bodyPr>
          <a:lstStyle/>
          <a:p>
            <a:pPr>
              <a:lnSpc>
                <a:spcPts val="1911"/>
              </a:lnSpc>
            </a:pPr>
            <a:r>
              <a:rPr lang="en-US" sz="1300">
                <a:solidFill>
                  <a:srgbClr val="000000"/>
                </a:solidFill>
                <a:latin typeface="Open Sauce Light"/>
              </a:rPr>
              <a:t>Terdapat beberapa acuan yang dijadikan sebagai landasan dalam terlaksananya penelitian ini dengan harapan mampu memberikan manfaat terhadap sesama melalui penelitian ini</a:t>
            </a:r>
          </a:p>
        </p:txBody>
      </p:sp>
      <p:sp>
        <p:nvSpPr>
          <p:cNvPr id="19" name="TextBox 19"/>
          <p:cNvSpPr txBox="1"/>
          <p:nvPr/>
        </p:nvSpPr>
        <p:spPr>
          <a:xfrm>
            <a:off x="12046404" y="5087470"/>
            <a:ext cx="2736463" cy="344695"/>
          </a:xfrm>
          <a:prstGeom prst="rect">
            <a:avLst/>
          </a:prstGeom>
        </p:spPr>
        <p:txBody>
          <a:bodyPr lIns="0" tIns="0" rIns="0" bIns="0" rtlCol="0" anchor="t">
            <a:spAutoFit/>
          </a:bodyPr>
          <a:lstStyle/>
          <a:p>
            <a:pPr algn="just">
              <a:lnSpc>
                <a:spcPts val="2640"/>
              </a:lnSpc>
            </a:pPr>
            <a:r>
              <a:rPr lang="en-US" sz="2400" spc="76">
                <a:solidFill>
                  <a:srgbClr val="000000"/>
                </a:solidFill>
                <a:latin typeface="Open Sauce Medium"/>
              </a:rPr>
              <a:t>IMPLEMENT</a:t>
            </a:r>
          </a:p>
        </p:txBody>
      </p:sp>
      <p:sp>
        <p:nvSpPr>
          <p:cNvPr id="20" name="TextBox 20"/>
          <p:cNvSpPr txBox="1"/>
          <p:nvPr/>
        </p:nvSpPr>
        <p:spPr>
          <a:xfrm>
            <a:off x="6201104" y="5087470"/>
            <a:ext cx="2736463" cy="344695"/>
          </a:xfrm>
          <a:prstGeom prst="rect">
            <a:avLst/>
          </a:prstGeom>
        </p:spPr>
        <p:txBody>
          <a:bodyPr lIns="0" tIns="0" rIns="0" bIns="0" rtlCol="0" anchor="t">
            <a:spAutoFit/>
          </a:bodyPr>
          <a:lstStyle/>
          <a:p>
            <a:pPr algn="just">
              <a:lnSpc>
                <a:spcPts val="2640"/>
              </a:lnSpc>
            </a:pPr>
            <a:r>
              <a:rPr lang="en-US" sz="2400" spc="76">
                <a:solidFill>
                  <a:srgbClr val="000000"/>
                </a:solidFill>
                <a:latin typeface="Open Sauce Medium"/>
              </a:rPr>
              <a:t>PLAN</a:t>
            </a:r>
          </a:p>
        </p:txBody>
      </p:sp>
      <p:sp>
        <p:nvSpPr>
          <p:cNvPr id="21" name="TextBox 21"/>
          <p:cNvSpPr txBox="1"/>
          <p:nvPr/>
        </p:nvSpPr>
        <p:spPr>
          <a:xfrm>
            <a:off x="6201104" y="5647494"/>
            <a:ext cx="2449249" cy="2840175"/>
          </a:xfrm>
          <a:prstGeom prst="rect">
            <a:avLst/>
          </a:prstGeom>
        </p:spPr>
        <p:txBody>
          <a:bodyPr lIns="0" tIns="0" rIns="0" bIns="0" rtlCol="0" anchor="t">
            <a:spAutoFit/>
          </a:bodyPr>
          <a:lstStyle/>
          <a:p>
            <a:pPr>
              <a:lnSpc>
                <a:spcPts val="1911"/>
              </a:lnSpc>
            </a:pPr>
            <a:r>
              <a:rPr lang="en-US" sz="1300">
                <a:solidFill>
                  <a:srgbClr val="000000"/>
                </a:solidFill>
                <a:latin typeface="Open Sauce Light"/>
              </a:rPr>
              <a:t>Perencanaan terhadap sebuah aplikasi yang kami buat terhadap alur yang akan dilakukan pada pembangunan aplikasi ini. Dengan memanfaatkan sumber yang ada, dalam perencanaan pengembangan aplikasi peneliti menggunakan berbagai tools yang ada, yaitu Node.js, MongoDB, Bcrypt dan Express untuk pembuatan basis aplikasi</a:t>
            </a:r>
          </a:p>
        </p:txBody>
      </p:sp>
      <p:sp>
        <p:nvSpPr>
          <p:cNvPr id="22" name="TextBox 22"/>
          <p:cNvSpPr txBox="1"/>
          <p:nvPr/>
        </p:nvSpPr>
        <p:spPr>
          <a:xfrm>
            <a:off x="9123754" y="5087470"/>
            <a:ext cx="2736463" cy="344695"/>
          </a:xfrm>
          <a:prstGeom prst="rect">
            <a:avLst/>
          </a:prstGeom>
        </p:spPr>
        <p:txBody>
          <a:bodyPr lIns="0" tIns="0" rIns="0" bIns="0" rtlCol="0" anchor="t">
            <a:spAutoFit/>
          </a:bodyPr>
          <a:lstStyle/>
          <a:p>
            <a:pPr algn="just">
              <a:lnSpc>
                <a:spcPts val="2640"/>
              </a:lnSpc>
            </a:pPr>
            <a:r>
              <a:rPr lang="en-US" sz="2400" spc="76">
                <a:solidFill>
                  <a:srgbClr val="000000"/>
                </a:solidFill>
                <a:latin typeface="Open Sauce Medium"/>
              </a:rPr>
              <a:t>DESIGN</a:t>
            </a:r>
          </a:p>
        </p:txBody>
      </p:sp>
      <p:sp>
        <p:nvSpPr>
          <p:cNvPr id="23" name="TextBox 23"/>
          <p:cNvSpPr txBox="1"/>
          <p:nvPr/>
        </p:nvSpPr>
        <p:spPr>
          <a:xfrm>
            <a:off x="9123754" y="5647494"/>
            <a:ext cx="2449249" cy="3078190"/>
          </a:xfrm>
          <a:prstGeom prst="rect">
            <a:avLst/>
          </a:prstGeom>
        </p:spPr>
        <p:txBody>
          <a:bodyPr lIns="0" tIns="0" rIns="0" bIns="0" rtlCol="0" anchor="t">
            <a:spAutoFit/>
          </a:bodyPr>
          <a:lstStyle/>
          <a:p>
            <a:pPr>
              <a:lnSpc>
                <a:spcPts val="1911"/>
              </a:lnSpc>
            </a:pPr>
            <a:r>
              <a:rPr lang="en-US" sz="1300">
                <a:solidFill>
                  <a:srgbClr val="000000"/>
                </a:solidFill>
                <a:latin typeface="Open Sauce Light"/>
              </a:rPr>
              <a:t>Membuat sebuah desain dari aplikasi sebagai gambaran untuk apakah aplikasi yang dibuat ini akan berjalan dan menangani berbagai kesalahan yang terjadi. Tahap ini menurut kami merupakan tahap yang cukup krusial karena dalam pengembangan aplikasi sebuah desain merupakan hal yang mampu menentukan keberhasilan dari fungsionalitas aplikasi tersebut</a:t>
            </a:r>
          </a:p>
        </p:txBody>
      </p:sp>
      <p:sp>
        <p:nvSpPr>
          <p:cNvPr id="24" name="TextBox 24"/>
          <p:cNvSpPr txBox="1"/>
          <p:nvPr/>
        </p:nvSpPr>
        <p:spPr>
          <a:xfrm>
            <a:off x="12046404" y="5647494"/>
            <a:ext cx="2449249" cy="1412086"/>
          </a:xfrm>
          <a:prstGeom prst="rect">
            <a:avLst/>
          </a:prstGeom>
        </p:spPr>
        <p:txBody>
          <a:bodyPr lIns="0" tIns="0" rIns="0" bIns="0" rtlCol="0" anchor="t">
            <a:spAutoFit/>
          </a:bodyPr>
          <a:lstStyle/>
          <a:p>
            <a:pPr>
              <a:lnSpc>
                <a:spcPts val="1911"/>
              </a:lnSpc>
            </a:pPr>
            <a:r>
              <a:rPr lang="en-US" sz="1300">
                <a:solidFill>
                  <a:srgbClr val="000000"/>
                </a:solidFill>
                <a:latin typeface="Open Sauce Light"/>
              </a:rPr>
              <a:t>Pembangunan sebuah aplikasi yang telah kami rancang dengan menggunakan framework JavaSript berupa NodeJs dan memanfaatkan MongoDb sebagai database.</a:t>
            </a:r>
          </a:p>
        </p:txBody>
      </p:sp>
      <p:sp>
        <p:nvSpPr>
          <p:cNvPr id="25" name="TextBox 25"/>
          <p:cNvSpPr txBox="1"/>
          <p:nvPr/>
        </p:nvSpPr>
        <p:spPr>
          <a:xfrm>
            <a:off x="4154161" y="2462277"/>
            <a:ext cx="10444167" cy="880210"/>
          </a:xfrm>
          <a:prstGeom prst="rect">
            <a:avLst/>
          </a:prstGeom>
        </p:spPr>
        <p:txBody>
          <a:bodyPr lIns="0" tIns="0" rIns="0" bIns="0" rtlCol="0" anchor="t">
            <a:spAutoFit/>
          </a:bodyPr>
          <a:lstStyle/>
          <a:p>
            <a:pPr marL="0" lvl="0" indent="0" algn="ctr">
              <a:lnSpc>
                <a:spcPts val="7236"/>
              </a:lnSpc>
              <a:spcBef>
                <a:spcPct val="0"/>
              </a:spcBef>
            </a:pPr>
            <a:r>
              <a:rPr lang="en-US" sz="5243" spc="146">
                <a:solidFill>
                  <a:srgbClr val="010101"/>
                </a:solidFill>
                <a:latin typeface="Open Sauce"/>
              </a:rPr>
              <a:t>METODE PPDIOO</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2923865">
            <a:off x="10983650" y="-1054053"/>
            <a:ext cx="15802157" cy="9423832"/>
          </a:xfrm>
          <a:custGeom>
            <a:avLst/>
            <a:gdLst/>
            <a:ahLst/>
            <a:cxnLst/>
            <a:rect l="l" t="t" r="r" b="b"/>
            <a:pathLst>
              <a:path w="15802157" h="9423832">
                <a:moveTo>
                  <a:pt x="0" y="0"/>
                </a:moveTo>
                <a:lnTo>
                  <a:pt x="15802158" y="0"/>
                </a:lnTo>
                <a:lnTo>
                  <a:pt x="15802158"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566398" y="1333975"/>
            <a:ext cx="15433919" cy="7619050"/>
            <a:chOff x="0" y="0"/>
            <a:chExt cx="4064900" cy="2006663"/>
          </a:xfrm>
        </p:grpSpPr>
        <p:sp>
          <p:nvSpPr>
            <p:cNvPr id="4" name="Freeform 4"/>
            <p:cNvSpPr/>
            <p:nvPr/>
          </p:nvSpPr>
          <p:spPr>
            <a:xfrm>
              <a:off x="0" y="0"/>
              <a:ext cx="4064900" cy="2006663"/>
            </a:xfrm>
            <a:custGeom>
              <a:avLst/>
              <a:gdLst/>
              <a:ahLst/>
              <a:cxnLst/>
              <a:rect l="l" t="t" r="r" b="b"/>
              <a:pathLst>
                <a:path w="4064900" h="2006663">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sp>
        <p:sp>
          <p:nvSpPr>
            <p:cNvPr id="5" name="TextBox 5"/>
            <p:cNvSpPr txBox="1"/>
            <p:nvPr/>
          </p:nvSpPr>
          <p:spPr>
            <a:xfrm>
              <a:off x="0" y="-28575"/>
              <a:ext cx="4064900" cy="2035238"/>
            </a:xfrm>
            <a:prstGeom prst="rect">
              <a:avLst/>
            </a:prstGeom>
          </p:spPr>
          <p:txBody>
            <a:bodyPr lIns="50800" tIns="50800" rIns="50800" bIns="50800" rtlCol="0" anchor="ctr"/>
            <a:lstStyle/>
            <a:p>
              <a:pPr algn="ctr">
                <a:lnSpc>
                  <a:spcPts val="1869"/>
                </a:lnSpc>
              </a:pPr>
              <a:endParaRPr/>
            </a:p>
          </p:txBody>
        </p:sp>
      </p:grpSp>
      <p:sp>
        <p:nvSpPr>
          <p:cNvPr id="6" name="AutoShape 6"/>
          <p:cNvSpPr/>
          <p:nvPr/>
        </p:nvSpPr>
        <p:spPr>
          <a:xfrm>
            <a:off x="3307028" y="4205366"/>
            <a:ext cx="11291300" cy="0"/>
          </a:xfrm>
          <a:prstGeom prst="line">
            <a:avLst/>
          </a:prstGeom>
          <a:ln w="76200" cap="flat">
            <a:solidFill>
              <a:srgbClr val="202354"/>
            </a:solidFill>
            <a:prstDash val="solid"/>
            <a:headEnd type="none" w="sm" len="sm"/>
            <a:tailEnd type="none" w="sm" len="sm"/>
          </a:ln>
        </p:spPr>
      </p:sp>
      <p:grpSp>
        <p:nvGrpSpPr>
          <p:cNvPr id="7" name="Group 7"/>
          <p:cNvGrpSpPr>
            <a:grpSpLocks noChangeAspect="1"/>
          </p:cNvGrpSpPr>
          <p:nvPr/>
        </p:nvGrpSpPr>
        <p:grpSpPr>
          <a:xfrm rot="5400000">
            <a:off x="6241759" y="3999757"/>
            <a:ext cx="411218" cy="411218"/>
            <a:chOff x="6705600" y="1371600"/>
            <a:chExt cx="10972800" cy="10972800"/>
          </a:xfrm>
        </p:grpSpPr>
        <p:sp>
          <p:nvSpPr>
            <p:cNvPr id="8" name="Freeform 8"/>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grpSp>
        <p:nvGrpSpPr>
          <p:cNvPr id="9" name="Group 9"/>
          <p:cNvGrpSpPr>
            <a:grpSpLocks noChangeAspect="1"/>
          </p:cNvGrpSpPr>
          <p:nvPr/>
        </p:nvGrpSpPr>
        <p:grpSpPr>
          <a:xfrm rot="5400000">
            <a:off x="3278453" y="4037857"/>
            <a:ext cx="411218" cy="411218"/>
            <a:chOff x="6705600" y="1371600"/>
            <a:chExt cx="10972800" cy="10972800"/>
          </a:xfrm>
        </p:grpSpPr>
        <p:sp>
          <p:nvSpPr>
            <p:cNvPr id="10" name="Freeform 10"/>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sp>
        <p:nvSpPr>
          <p:cNvPr id="11" name="TextBox 11"/>
          <p:cNvSpPr txBox="1"/>
          <p:nvPr/>
        </p:nvSpPr>
        <p:spPr>
          <a:xfrm>
            <a:off x="3278453" y="5087470"/>
            <a:ext cx="2736463" cy="344695"/>
          </a:xfrm>
          <a:prstGeom prst="rect">
            <a:avLst/>
          </a:prstGeom>
        </p:spPr>
        <p:txBody>
          <a:bodyPr lIns="0" tIns="0" rIns="0" bIns="0" rtlCol="0" anchor="t">
            <a:spAutoFit/>
          </a:bodyPr>
          <a:lstStyle/>
          <a:p>
            <a:pPr algn="just">
              <a:lnSpc>
                <a:spcPts val="2640"/>
              </a:lnSpc>
            </a:pPr>
            <a:r>
              <a:rPr lang="en-US" sz="2400" spc="76">
                <a:solidFill>
                  <a:srgbClr val="000000"/>
                </a:solidFill>
                <a:latin typeface="Open Sauce Medium"/>
              </a:rPr>
              <a:t>OPERATE</a:t>
            </a:r>
          </a:p>
        </p:txBody>
      </p:sp>
      <p:sp>
        <p:nvSpPr>
          <p:cNvPr id="12" name="TextBox 12"/>
          <p:cNvSpPr txBox="1"/>
          <p:nvPr/>
        </p:nvSpPr>
        <p:spPr>
          <a:xfrm>
            <a:off x="3278453" y="5647494"/>
            <a:ext cx="2449249" cy="1888116"/>
          </a:xfrm>
          <a:prstGeom prst="rect">
            <a:avLst/>
          </a:prstGeom>
        </p:spPr>
        <p:txBody>
          <a:bodyPr lIns="0" tIns="0" rIns="0" bIns="0" rtlCol="0" anchor="t">
            <a:spAutoFit/>
          </a:bodyPr>
          <a:lstStyle/>
          <a:p>
            <a:pPr>
              <a:lnSpc>
                <a:spcPts val="1911"/>
              </a:lnSpc>
            </a:pPr>
            <a:r>
              <a:rPr lang="en-US" sz="1300">
                <a:solidFill>
                  <a:srgbClr val="000000"/>
                </a:solidFill>
                <a:latin typeface="Open Sauce Light"/>
              </a:rPr>
              <a:t>Pengujian dengan menjalankan aplikasi yang telah kami buat dan melakukan pengujian terhadapnya dengan menggunakan beberapa skema pengujian dari berbagai media pengujian sebuah aplikasi.</a:t>
            </a:r>
          </a:p>
        </p:txBody>
      </p:sp>
      <p:sp>
        <p:nvSpPr>
          <p:cNvPr id="13" name="TextBox 13"/>
          <p:cNvSpPr txBox="1"/>
          <p:nvPr/>
        </p:nvSpPr>
        <p:spPr>
          <a:xfrm>
            <a:off x="6201104" y="5087470"/>
            <a:ext cx="2736463" cy="344695"/>
          </a:xfrm>
          <a:prstGeom prst="rect">
            <a:avLst/>
          </a:prstGeom>
        </p:spPr>
        <p:txBody>
          <a:bodyPr lIns="0" tIns="0" rIns="0" bIns="0" rtlCol="0" anchor="t">
            <a:spAutoFit/>
          </a:bodyPr>
          <a:lstStyle/>
          <a:p>
            <a:pPr algn="just">
              <a:lnSpc>
                <a:spcPts val="2640"/>
              </a:lnSpc>
            </a:pPr>
            <a:r>
              <a:rPr lang="en-US" sz="2400" spc="76">
                <a:solidFill>
                  <a:srgbClr val="000000"/>
                </a:solidFill>
                <a:latin typeface="Open Sauce Medium"/>
              </a:rPr>
              <a:t>OPTIMIZE</a:t>
            </a:r>
          </a:p>
        </p:txBody>
      </p:sp>
      <p:sp>
        <p:nvSpPr>
          <p:cNvPr id="14" name="TextBox 14"/>
          <p:cNvSpPr txBox="1"/>
          <p:nvPr/>
        </p:nvSpPr>
        <p:spPr>
          <a:xfrm>
            <a:off x="6201104" y="5647494"/>
            <a:ext cx="2449249" cy="2602160"/>
          </a:xfrm>
          <a:prstGeom prst="rect">
            <a:avLst/>
          </a:prstGeom>
        </p:spPr>
        <p:txBody>
          <a:bodyPr lIns="0" tIns="0" rIns="0" bIns="0" rtlCol="0" anchor="t">
            <a:spAutoFit/>
          </a:bodyPr>
          <a:lstStyle/>
          <a:p>
            <a:pPr>
              <a:lnSpc>
                <a:spcPts val="1911"/>
              </a:lnSpc>
            </a:pPr>
            <a:r>
              <a:rPr lang="en-US" sz="1300">
                <a:solidFill>
                  <a:srgbClr val="000000"/>
                </a:solidFill>
                <a:latin typeface="Open Sauce Light"/>
              </a:rPr>
              <a:t>Analisis dari beberapa hasil yang telah kami dapatkan melalui pengujian yang telah dilakukan. Tahap ini kami lakukan sebagai langkah evaluasi untuk dapat mengembangkan aplikasi ini. Pada tahap ini juga memungkinkan untuk melakukan modifikasi dalam mengembangkan aplikasi ini</a:t>
            </a:r>
          </a:p>
        </p:txBody>
      </p:sp>
      <p:sp>
        <p:nvSpPr>
          <p:cNvPr id="15" name="TextBox 15"/>
          <p:cNvSpPr txBox="1"/>
          <p:nvPr/>
        </p:nvSpPr>
        <p:spPr>
          <a:xfrm>
            <a:off x="4154161" y="2462277"/>
            <a:ext cx="10444167" cy="880210"/>
          </a:xfrm>
          <a:prstGeom prst="rect">
            <a:avLst/>
          </a:prstGeom>
        </p:spPr>
        <p:txBody>
          <a:bodyPr lIns="0" tIns="0" rIns="0" bIns="0" rtlCol="0" anchor="t">
            <a:spAutoFit/>
          </a:bodyPr>
          <a:lstStyle/>
          <a:p>
            <a:pPr marL="0" lvl="0" indent="0" algn="ctr">
              <a:lnSpc>
                <a:spcPts val="7236"/>
              </a:lnSpc>
              <a:spcBef>
                <a:spcPct val="0"/>
              </a:spcBef>
            </a:pPr>
            <a:r>
              <a:rPr lang="en-US" sz="5243" spc="146">
                <a:solidFill>
                  <a:srgbClr val="010101"/>
                </a:solidFill>
                <a:latin typeface="Open Sauce"/>
              </a:rPr>
              <a:t>METODE PPDIOO</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a:stretch>
          </a:blipFill>
        </p:spPr>
      </p:sp>
      <p:sp>
        <p:nvSpPr>
          <p:cNvPr id="3" name="Freeform 3"/>
          <p:cNvSpPr/>
          <p:nvPr/>
        </p:nvSpPr>
        <p:spPr>
          <a:xfrm>
            <a:off x="2387967" y="1028700"/>
            <a:ext cx="324049" cy="402318"/>
          </a:xfrm>
          <a:custGeom>
            <a:avLst/>
            <a:gdLst/>
            <a:ahLst/>
            <a:cxnLst/>
            <a:rect l="l" t="t" r="r" b="b"/>
            <a:pathLst>
              <a:path w="324049" h="402318">
                <a:moveTo>
                  <a:pt x="0" y="0"/>
                </a:moveTo>
                <a:lnTo>
                  <a:pt x="324049" y="0"/>
                </a:lnTo>
                <a:lnTo>
                  <a:pt x="324049" y="402318"/>
                </a:lnTo>
                <a:lnTo>
                  <a:pt x="0" y="4023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AutoShape 4"/>
          <p:cNvSpPr/>
          <p:nvPr/>
        </p:nvSpPr>
        <p:spPr>
          <a:xfrm flipV="1">
            <a:off x="1637793" y="-386531"/>
            <a:ext cx="0" cy="11126024"/>
          </a:xfrm>
          <a:prstGeom prst="line">
            <a:avLst/>
          </a:prstGeom>
          <a:ln w="38100" cap="flat">
            <a:solidFill>
              <a:srgbClr val="F5F5F5"/>
            </a:solidFill>
            <a:prstDash val="solid"/>
            <a:headEnd type="none" w="sm" len="sm"/>
            <a:tailEnd type="none" w="sm" len="sm"/>
          </a:ln>
        </p:spPr>
      </p:sp>
      <p:grpSp>
        <p:nvGrpSpPr>
          <p:cNvPr id="5" name="Group 5"/>
          <p:cNvGrpSpPr/>
          <p:nvPr/>
        </p:nvGrpSpPr>
        <p:grpSpPr>
          <a:xfrm>
            <a:off x="2312411" y="1923085"/>
            <a:ext cx="14578506" cy="2815245"/>
            <a:chOff x="0" y="0"/>
            <a:chExt cx="3839606" cy="741464"/>
          </a:xfrm>
        </p:grpSpPr>
        <p:sp>
          <p:nvSpPr>
            <p:cNvPr id="6" name="Freeform 6"/>
            <p:cNvSpPr/>
            <p:nvPr/>
          </p:nvSpPr>
          <p:spPr>
            <a:xfrm>
              <a:off x="0" y="0"/>
              <a:ext cx="3839606" cy="741464"/>
            </a:xfrm>
            <a:custGeom>
              <a:avLst/>
              <a:gdLst/>
              <a:ahLst/>
              <a:cxnLst/>
              <a:rect l="l" t="t" r="r" b="b"/>
              <a:pathLst>
                <a:path w="3839606" h="741464">
                  <a:moveTo>
                    <a:pt x="0" y="0"/>
                  </a:moveTo>
                  <a:lnTo>
                    <a:pt x="3839606" y="0"/>
                  </a:lnTo>
                  <a:lnTo>
                    <a:pt x="3839606" y="741464"/>
                  </a:lnTo>
                  <a:lnTo>
                    <a:pt x="0" y="741464"/>
                  </a:lnTo>
                  <a:close/>
                </a:path>
              </a:pathLst>
            </a:custGeom>
            <a:solidFill>
              <a:srgbClr val="000000">
                <a:alpha val="0"/>
              </a:srgbClr>
            </a:solidFill>
            <a:ln w="38100" cap="sq">
              <a:solidFill>
                <a:srgbClr val="F5F5F5"/>
              </a:solidFill>
              <a:prstDash val="solid"/>
              <a:miter/>
            </a:ln>
          </p:spPr>
        </p:sp>
        <p:sp>
          <p:nvSpPr>
            <p:cNvPr id="7" name="TextBox 7"/>
            <p:cNvSpPr txBox="1"/>
            <p:nvPr/>
          </p:nvSpPr>
          <p:spPr>
            <a:xfrm>
              <a:off x="0" y="-28575"/>
              <a:ext cx="3839606" cy="770039"/>
            </a:xfrm>
            <a:prstGeom prst="rect">
              <a:avLst/>
            </a:prstGeom>
          </p:spPr>
          <p:txBody>
            <a:bodyPr lIns="50800" tIns="50800" rIns="50800" bIns="50800" rtlCol="0" anchor="ctr"/>
            <a:lstStyle/>
            <a:p>
              <a:pPr algn="ctr">
                <a:lnSpc>
                  <a:spcPts val="1869"/>
                </a:lnSpc>
              </a:pPr>
              <a:endParaRPr/>
            </a:p>
          </p:txBody>
        </p:sp>
      </p:grpSp>
      <p:grpSp>
        <p:nvGrpSpPr>
          <p:cNvPr id="8" name="Group 8"/>
          <p:cNvGrpSpPr/>
          <p:nvPr/>
        </p:nvGrpSpPr>
        <p:grpSpPr>
          <a:xfrm>
            <a:off x="5357844" y="5670579"/>
            <a:ext cx="1698313" cy="1183029"/>
            <a:chOff x="0" y="0"/>
            <a:chExt cx="2264418" cy="1577372"/>
          </a:xfrm>
        </p:grpSpPr>
        <p:sp>
          <p:nvSpPr>
            <p:cNvPr id="9" name="Freeform 9"/>
            <p:cNvSpPr/>
            <p:nvPr/>
          </p:nvSpPr>
          <p:spPr>
            <a:xfrm>
              <a:off x="786849" y="0"/>
              <a:ext cx="690720" cy="941357"/>
            </a:xfrm>
            <a:custGeom>
              <a:avLst/>
              <a:gdLst/>
              <a:ahLst/>
              <a:cxnLst/>
              <a:rect l="l" t="t" r="r" b="b"/>
              <a:pathLst>
                <a:path w="690720" h="941357">
                  <a:moveTo>
                    <a:pt x="0" y="0"/>
                  </a:moveTo>
                  <a:lnTo>
                    <a:pt x="690720" y="0"/>
                  </a:lnTo>
                  <a:lnTo>
                    <a:pt x="690720" y="941357"/>
                  </a:lnTo>
                  <a:lnTo>
                    <a:pt x="0" y="9413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0" y="1046670"/>
              <a:ext cx="2264418" cy="530703"/>
            </a:xfrm>
            <a:prstGeom prst="rect">
              <a:avLst/>
            </a:prstGeom>
          </p:spPr>
          <p:txBody>
            <a:bodyPr lIns="0" tIns="0" rIns="0" bIns="0" rtlCol="0" anchor="t">
              <a:spAutoFit/>
            </a:bodyPr>
            <a:lstStyle/>
            <a:p>
              <a:pPr algn="ctr">
                <a:lnSpc>
                  <a:spcPts val="2695"/>
                </a:lnSpc>
              </a:pPr>
              <a:r>
                <a:rPr lang="en-US" sz="2450" spc="208">
                  <a:solidFill>
                    <a:srgbClr val="FFFFFF"/>
                  </a:solidFill>
                  <a:latin typeface="Agrandir Narrow Bold"/>
                </a:rPr>
                <a:t>Prepare</a:t>
              </a:r>
            </a:p>
          </p:txBody>
        </p:sp>
      </p:grpSp>
      <p:grpSp>
        <p:nvGrpSpPr>
          <p:cNvPr id="11" name="Group 11"/>
          <p:cNvGrpSpPr/>
          <p:nvPr/>
        </p:nvGrpSpPr>
        <p:grpSpPr>
          <a:xfrm>
            <a:off x="8052793" y="5670579"/>
            <a:ext cx="3097741" cy="1162863"/>
            <a:chOff x="0" y="0"/>
            <a:chExt cx="4130322" cy="1550484"/>
          </a:xfrm>
        </p:grpSpPr>
        <p:sp>
          <p:nvSpPr>
            <p:cNvPr id="12" name="Freeform 12"/>
            <p:cNvSpPr/>
            <p:nvPr/>
          </p:nvSpPr>
          <p:spPr>
            <a:xfrm>
              <a:off x="1624604" y="0"/>
              <a:ext cx="881114" cy="904129"/>
            </a:xfrm>
            <a:custGeom>
              <a:avLst/>
              <a:gdLst/>
              <a:ahLst/>
              <a:cxnLst/>
              <a:rect l="l" t="t" r="r" b="b"/>
              <a:pathLst>
                <a:path w="881114" h="904129">
                  <a:moveTo>
                    <a:pt x="0" y="0"/>
                  </a:moveTo>
                  <a:lnTo>
                    <a:pt x="881114" y="0"/>
                  </a:lnTo>
                  <a:lnTo>
                    <a:pt x="881114" y="904129"/>
                  </a:lnTo>
                  <a:lnTo>
                    <a:pt x="0" y="9041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TextBox 13"/>
            <p:cNvSpPr txBox="1"/>
            <p:nvPr/>
          </p:nvSpPr>
          <p:spPr>
            <a:xfrm>
              <a:off x="0" y="977343"/>
              <a:ext cx="4130322" cy="573141"/>
            </a:xfrm>
            <a:prstGeom prst="rect">
              <a:avLst/>
            </a:prstGeom>
          </p:spPr>
          <p:txBody>
            <a:bodyPr lIns="0" tIns="0" rIns="0" bIns="0" rtlCol="0" anchor="t">
              <a:spAutoFit/>
            </a:bodyPr>
            <a:lstStyle/>
            <a:p>
              <a:pPr algn="ctr">
                <a:lnSpc>
                  <a:spcPts val="3185"/>
                </a:lnSpc>
              </a:pPr>
              <a:r>
                <a:rPr lang="en-US" sz="2450">
                  <a:solidFill>
                    <a:srgbClr val="FFFFFF"/>
                  </a:solidFill>
                  <a:latin typeface="Agrandir Narrow Bold"/>
                </a:rPr>
                <a:t>Planning</a:t>
              </a:r>
            </a:p>
          </p:txBody>
        </p:sp>
      </p:grpSp>
      <p:grpSp>
        <p:nvGrpSpPr>
          <p:cNvPr id="14" name="Group 14"/>
          <p:cNvGrpSpPr/>
          <p:nvPr/>
        </p:nvGrpSpPr>
        <p:grpSpPr>
          <a:xfrm>
            <a:off x="12628003" y="5670579"/>
            <a:ext cx="981626" cy="1190784"/>
            <a:chOff x="0" y="0"/>
            <a:chExt cx="1308834" cy="1587712"/>
          </a:xfrm>
        </p:grpSpPr>
        <p:sp>
          <p:nvSpPr>
            <p:cNvPr id="15" name="Freeform 15"/>
            <p:cNvSpPr/>
            <p:nvPr/>
          </p:nvSpPr>
          <p:spPr>
            <a:xfrm>
              <a:off x="183739" y="0"/>
              <a:ext cx="941357" cy="941357"/>
            </a:xfrm>
            <a:custGeom>
              <a:avLst/>
              <a:gdLst/>
              <a:ahLst/>
              <a:cxnLst/>
              <a:rect l="l" t="t" r="r" b="b"/>
              <a:pathLst>
                <a:path w="941357" h="941357">
                  <a:moveTo>
                    <a:pt x="0" y="0"/>
                  </a:moveTo>
                  <a:lnTo>
                    <a:pt x="941357" y="0"/>
                  </a:lnTo>
                  <a:lnTo>
                    <a:pt x="941357" y="941357"/>
                  </a:lnTo>
                  <a:lnTo>
                    <a:pt x="0" y="94135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6" name="TextBox 16"/>
            <p:cNvSpPr txBox="1"/>
            <p:nvPr/>
          </p:nvSpPr>
          <p:spPr>
            <a:xfrm>
              <a:off x="0" y="1014571"/>
              <a:ext cx="1308834" cy="573141"/>
            </a:xfrm>
            <a:prstGeom prst="rect">
              <a:avLst/>
            </a:prstGeom>
          </p:spPr>
          <p:txBody>
            <a:bodyPr lIns="0" tIns="0" rIns="0" bIns="0" rtlCol="0" anchor="t">
              <a:spAutoFit/>
            </a:bodyPr>
            <a:lstStyle/>
            <a:p>
              <a:pPr algn="ctr">
                <a:lnSpc>
                  <a:spcPts val="3185"/>
                </a:lnSpc>
              </a:pPr>
              <a:r>
                <a:rPr lang="en-US" sz="2450">
                  <a:solidFill>
                    <a:srgbClr val="FFFFFF"/>
                  </a:solidFill>
                  <a:latin typeface="Agrandir Narrow Bold"/>
                </a:rPr>
                <a:t>Design</a:t>
              </a:r>
            </a:p>
          </p:txBody>
        </p:sp>
      </p:grpSp>
      <p:grpSp>
        <p:nvGrpSpPr>
          <p:cNvPr id="17" name="Group 17"/>
          <p:cNvGrpSpPr/>
          <p:nvPr/>
        </p:nvGrpSpPr>
        <p:grpSpPr>
          <a:xfrm>
            <a:off x="4642255" y="7214401"/>
            <a:ext cx="3129490" cy="1190784"/>
            <a:chOff x="0" y="0"/>
            <a:chExt cx="4172654" cy="1587712"/>
          </a:xfrm>
        </p:grpSpPr>
        <p:sp>
          <p:nvSpPr>
            <p:cNvPr id="18" name="Freeform 18"/>
            <p:cNvSpPr/>
            <p:nvPr/>
          </p:nvSpPr>
          <p:spPr>
            <a:xfrm>
              <a:off x="1634263" y="0"/>
              <a:ext cx="904129" cy="904129"/>
            </a:xfrm>
            <a:custGeom>
              <a:avLst/>
              <a:gdLst/>
              <a:ahLst/>
              <a:cxnLst/>
              <a:rect l="l" t="t" r="r" b="b"/>
              <a:pathLst>
                <a:path w="904129" h="904129">
                  <a:moveTo>
                    <a:pt x="0" y="0"/>
                  </a:moveTo>
                  <a:lnTo>
                    <a:pt x="904128" y="0"/>
                  </a:lnTo>
                  <a:lnTo>
                    <a:pt x="904128" y="904129"/>
                  </a:lnTo>
                  <a:lnTo>
                    <a:pt x="0" y="90412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9" name="TextBox 19"/>
            <p:cNvSpPr txBox="1"/>
            <p:nvPr/>
          </p:nvSpPr>
          <p:spPr>
            <a:xfrm>
              <a:off x="0" y="1014571"/>
              <a:ext cx="4172654" cy="573141"/>
            </a:xfrm>
            <a:prstGeom prst="rect">
              <a:avLst/>
            </a:prstGeom>
          </p:spPr>
          <p:txBody>
            <a:bodyPr lIns="0" tIns="0" rIns="0" bIns="0" rtlCol="0" anchor="t">
              <a:spAutoFit/>
            </a:bodyPr>
            <a:lstStyle/>
            <a:p>
              <a:pPr algn="ctr">
                <a:lnSpc>
                  <a:spcPts val="3185"/>
                </a:lnSpc>
              </a:pPr>
              <a:r>
                <a:rPr lang="en-US" sz="2450">
                  <a:solidFill>
                    <a:srgbClr val="FFFFFF"/>
                  </a:solidFill>
                  <a:latin typeface="Agrandir Narrow Bold"/>
                </a:rPr>
                <a:t>Implementation</a:t>
              </a:r>
            </a:p>
          </p:txBody>
        </p:sp>
      </p:grpSp>
      <p:grpSp>
        <p:nvGrpSpPr>
          <p:cNvPr id="20" name="Group 20"/>
          <p:cNvGrpSpPr/>
          <p:nvPr/>
        </p:nvGrpSpPr>
        <p:grpSpPr>
          <a:xfrm>
            <a:off x="7920449" y="7157430"/>
            <a:ext cx="3362430" cy="1247755"/>
            <a:chOff x="0" y="0"/>
            <a:chExt cx="4483239" cy="1663674"/>
          </a:xfrm>
        </p:grpSpPr>
        <p:sp>
          <p:nvSpPr>
            <p:cNvPr id="21" name="Freeform 21"/>
            <p:cNvSpPr/>
            <p:nvPr/>
          </p:nvSpPr>
          <p:spPr>
            <a:xfrm>
              <a:off x="1878147" y="0"/>
              <a:ext cx="904129" cy="904129"/>
            </a:xfrm>
            <a:custGeom>
              <a:avLst/>
              <a:gdLst/>
              <a:ahLst/>
              <a:cxnLst/>
              <a:rect l="l" t="t" r="r" b="b"/>
              <a:pathLst>
                <a:path w="904129" h="904129">
                  <a:moveTo>
                    <a:pt x="0" y="0"/>
                  </a:moveTo>
                  <a:lnTo>
                    <a:pt x="904129" y="0"/>
                  </a:lnTo>
                  <a:lnTo>
                    <a:pt x="904129" y="904129"/>
                  </a:lnTo>
                  <a:lnTo>
                    <a:pt x="0" y="90412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2" name="TextBox 22"/>
            <p:cNvSpPr txBox="1"/>
            <p:nvPr/>
          </p:nvSpPr>
          <p:spPr>
            <a:xfrm>
              <a:off x="0" y="1090532"/>
              <a:ext cx="4483239" cy="573141"/>
            </a:xfrm>
            <a:prstGeom prst="rect">
              <a:avLst/>
            </a:prstGeom>
          </p:spPr>
          <p:txBody>
            <a:bodyPr lIns="0" tIns="0" rIns="0" bIns="0" rtlCol="0" anchor="t">
              <a:spAutoFit/>
            </a:bodyPr>
            <a:lstStyle/>
            <a:p>
              <a:pPr algn="ctr">
                <a:lnSpc>
                  <a:spcPts val="3185"/>
                </a:lnSpc>
              </a:pPr>
              <a:r>
                <a:rPr lang="en-US" sz="2450">
                  <a:solidFill>
                    <a:srgbClr val="FFFFFF"/>
                  </a:solidFill>
                  <a:latin typeface="Agrandir Narrow Bold"/>
                </a:rPr>
                <a:t>Operate</a:t>
              </a:r>
            </a:p>
          </p:txBody>
        </p:sp>
      </p:grpSp>
      <p:sp>
        <p:nvSpPr>
          <p:cNvPr id="23" name="TextBox 23"/>
          <p:cNvSpPr txBox="1"/>
          <p:nvPr/>
        </p:nvSpPr>
        <p:spPr>
          <a:xfrm>
            <a:off x="2959861" y="971550"/>
            <a:ext cx="6357685" cy="479092"/>
          </a:xfrm>
          <a:prstGeom prst="rect">
            <a:avLst/>
          </a:prstGeom>
        </p:spPr>
        <p:txBody>
          <a:bodyPr lIns="0" tIns="0" rIns="0" bIns="0" rtlCol="0" anchor="t">
            <a:spAutoFit/>
          </a:bodyPr>
          <a:lstStyle/>
          <a:p>
            <a:pPr>
              <a:lnSpc>
                <a:spcPts val="3068"/>
              </a:lnSpc>
            </a:pPr>
            <a:r>
              <a:rPr lang="en-US" sz="2789" spc="209">
                <a:solidFill>
                  <a:srgbClr val="FFFFFF"/>
                </a:solidFill>
                <a:latin typeface="Agrandir Narrow Bold"/>
              </a:rPr>
              <a:t>III RKS Echo</a:t>
            </a:r>
          </a:p>
        </p:txBody>
      </p:sp>
      <p:sp>
        <p:nvSpPr>
          <p:cNvPr id="24" name="TextBox 24"/>
          <p:cNvSpPr txBox="1"/>
          <p:nvPr/>
        </p:nvSpPr>
        <p:spPr>
          <a:xfrm rot="-5400000">
            <a:off x="-3111248" y="4889884"/>
            <a:ext cx="8229600" cy="507233"/>
          </a:xfrm>
          <a:prstGeom prst="rect">
            <a:avLst/>
          </a:prstGeom>
        </p:spPr>
        <p:txBody>
          <a:bodyPr lIns="0" tIns="0" rIns="0" bIns="0" rtlCol="0" anchor="t">
            <a:spAutoFit/>
          </a:bodyPr>
          <a:lstStyle/>
          <a:p>
            <a:pPr>
              <a:lnSpc>
                <a:spcPts val="1870"/>
              </a:lnSpc>
            </a:pPr>
            <a:r>
              <a:rPr lang="en-US" sz="1700" spc="144">
                <a:solidFill>
                  <a:srgbClr val="FFFFFF"/>
                </a:solidFill>
                <a:latin typeface="Agrandir Narrow Bold"/>
              </a:rPr>
              <a:t>Implementasi Membangun Secure Application Image File Sharing dengan Metode Pre Shared Key berbasis website </a:t>
            </a:r>
          </a:p>
        </p:txBody>
      </p:sp>
      <p:sp>
        <p:nvSpPr>
          <p:cNvPr id="25" name="TextBox 25"/>
          <p:cNvSpPr txBox="1"/>
          <p:nvPr/>
        </p:nvSpPr>
        <p:spPr>
          <a:xfrm>
            <a:off x="2549991" y="2203910"/>
            <a:ext cx="14074320" cy="2363607"/>
          </a:xfrm>
          <a:prstGeom prst="rect">
            <a:avLst/>
          </a:prstGeom>
        </p:spPr>
        <p:txBody>
          <a:bodyPr lIns="0" tIns="0" rIns="0" bIns="0" rtlCol="0" anchor="t">
            <a:spAutoFit/>
          </a:bodyPr>
          <a:lstStyle/>
          <a:p>
            <a:pPr algn="ctr">
              <a:lnSpc>
                <a:spcPts val="9212"/>
              </a:lnSpc>
            </a:pPr>
            <a:r>
              <a:rPr lang="en-US" sz="8374" spc="334">
                <a:solidFill>
                  <a:srgbClr val="FFFFFF"/>
                </a:solidFill>
                <a:latin typeface="Open Sauce Medium"/>
              </a:rPr>
              <a:t>HASIL DAN PEMBAHASAN</a:t>
            </a:r>
          </a:p>
        </p:txBody>
      </p:sp>
      <p:grpSp>
        <p:nvGrpSpPr>
          <p:cNvPr id="26" name="Group 26"/>
          <p:cNvGrpSpPr/>
          <p:nvPr/>
        </p:nvGrpSpPr>
        <p:grpSpPr>
          <a:xfrm>
            <a:off x="11437601" y="7214401"/>
            <a:ext cx="3362430" cy="1190784"/>
            <a:chOff x="0" y="0"/>
            <a:chExt cx="4483239" cy="1587712"/>
          </a:xfrm>
        </p:grpSpPr>
        <p:sp>
          <p:nvSpPr>
            <p:cNvPr id="27" name="Freeform 27"/>
            <p:cNvSpPr/>
            <p:nvPr/>
          </p:nvSpPr>
          <p:spPr>
            <a:xfrm>
              <a:off x="1704940" y="0"/>
              <a:ext cx="1073360" cy="869817"/>
            </a:xfrm>
            <a:custGeom>
              <a:avLst/>
              <a:gdLst/>
              <a:ahLst/>
              <a:cxnLst/>
              <a:rect l="l" t="t" r="r" b="b"/>
              <a:pathLst>
                <a:path w="1073360" h="869817">
                  <a:moveTo>
                    <a:pt x="0" y="0"/>
                  </a:moveTo>
                  <a:lnTo>
                    <a:pt x="1073360" y="0"/>
                  </a:lnTo>
                  <a:lnTo>
                    <a:pt x="1073360" y="869817"/>
                  </a:lnTo>
                  <a:lnTo>
                    <a:pt x="0" y="86981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8" name="TextBox 28"/>
            <p:cNvSpPr txBox="1"/>
            <p:nvPr/>
          </p:nvSpPr>
          <p:spPr>
            <a:xfrm>
              <a:off x="0" y="1014571"/>
              <a:ext cx="4483239" cy="573141"/>
            </a:xfrm>
            <a:prstGeom prst="rect">
              <a:avLst/>
            </a:prstGeom>
          </p:spPr>
          <p:txBody>
            <a:bodyPr lIns="0" tIns="0" rIns="0" bIns="0" rtlCol="0" anchor="t">
              <a:spAutoFit/>
            </a:bodyPr>
            <a:lstStyle/>
            <a:p>
              <a:pPr algn="ctr">
                <a:lnSpc>
                  <a:spcPts val="3185"/>
                </a:lnSpc>
              </a:pPr>
              <a:r>
                <a:rPr lang="en-US" sz="2450">
                  <a:solidFill>
                    <a:srgbClr val="FFFFFF"/>
                  </a:solidFill>
                  <a:latin typeface="Agrandir Narrow Bold"/>
                </a:rPr>
                <a:t>Optimize</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7046" b="-27046"/>
            </a:stretch>
          </a:blipFill>
        </p:spPr>
      </p:sp>
      <p:grpSp>
        <p:nvGrpSpPr>
          <p:cNvPr id="3" name="Group 3"/>
          <p:cNvGrpSpPr/>
          <p:nvPr/>
        </p:nvGrpSpPr>
        <p:grpSpPr>
          <a:xfrm>
            <a:off x="1425649" y="2529377"/>
            <a:ext cx="15436702" cy="5688860"/>
            <a:chOff x="0" y="0"/>
            <a:chExt cx="4065633" cy="1498301"/>
          </a:xfrm>
        </p:grpSpPr>
        <p:sp>
          <p:nvSpPr>
            <p:cNvPr id="4" name="Freeform 4"/>
            <p:cNvSpPr/>
            <p:nvPr/>
          </p:nvSpPr>
          <p:spPr>
            <a:xfrm>
              <a:off x="0" y="0"/>
              <a:ext cx="4065634" cy="1498301"/>
            </a:xfrm>
            <a:custGeom>
              <a:avLst/>
              <a:gdLst/>
              <a:ahLst/>
              <a:cxnLst/>
              <a:rect l="l" t="t" r="r" b="b"/>
              <a:pathLst>
                <a:path w="4065634" h="1498301">
                  <a:moveTo>
                    <a:pt x="0" y="0"/>
                  </a:moveTo>
                  <a:lnTo>
                    <a:pt x="4065634" y="0"/>
                  </a:lnTo>
                  <a:lnTo>
                    <a:pt x="4065634" y="1498301"/>
                  </a:lnTo>
                  <a:lnTo>
                    <a:pt x="0" y="1498301"/>
                  </a:lnTo>
                  <a:close/>
                </a:path>
              </a:pathLst>
            </a:custGeom>
            <a:solidFill>
              <a:srgbClr val="F5F5F5"/>
            </a:solidFill>
            <a:ln cap="sq">
              <a:noFill/>
              <a:prstDash val="solid"/>
              <a:miter/>
            </a:ln>
          </p:spPr>
        </p:sp>
        <p:sp>
          <p:nvSpPr>
            <p:cNvPr id="5" name="TextBox 5"/>
            <p:cNvSpPr txBox="1"/>
            <p:nvPr/>
          </p:nvSpPr>
          <p:spPr>
            <a:xfrm>
              <a:off x="0" y="-28575"/>
              <a:ext cx="4065633" cy="1526876"/>
            </a:xfrm>
            <a:prstGeom prst="rect">
              <a:avLst/>
            </a:prstGeom>
          </p:spPr>
          <p:txBody>
            <a:bodyPr lIns="50800" tIns="50800" rIns="50800" bIns="50800" rtlCol="0" anchor="ctr"/>
            <a:lstStyle/>
            <a:p>
              <a:pPr algn="ctr">
                <a:lnSpc>
                  <a:spcPts val="1869"/>
                </a:lnSpc>
              </a:pPr>
              <a:endParaRPr/>
            </a:p>
          </p:txBody>
        </p:sp>
      </p:grpSp>
      <p:sp>
        <p:nvSpPr>
          <p:cNvPr id="6" name="TextBox 6"/>
          <p:cNvSpPr txBox="1"/>
          <p:nvPr/>
        </p:nvSpPr>
        <p:spPr>
          <a:xfrm>
            <a:off x="9733888" y="3255488"/>
            <a:ext cx="6185598" cy="742271"/>
          </a:xfrm>
          <a:prstGeom prst="rect">
            <a:avLst/>
          </a:prstGeom>
        </p:spPr>
        <p:txBody>
          <a:bodyPr lIns="0" tIns="0" rIns="0" bIns="0" rtlCol="0" anchor="t">
            <a:spAutoFit/>
          </a:bodyPr>
          <a:lstStyle/>
          <a:p>
            <a:pPr algn="r">
              <a:lnSpc>
                <a:spcPts val="5719"/>
              </a:lnSpc>
            </a:pPr>
            <a:r>
              <a:rPr lang="en-US" sz="5199" spc="166">
                <a:solidFill>
                  <a:srgbClr val="000000"/>
                </a:solidFill>
                <a:latin typeface="Open Sauce Medium"/>
              </a:rPr>
              <a:t>PREPARE</a:t>
            </a:r>
          </a:p>
        </p:txBody>
      </p:sp>
      <p:sp>
        <p:nvSpPr>
          <p:cNvPr id="7" name="TextBox 7"/>
          <p:cNvSpPr txBox="1"/>
          <p:nvPr/>
        </p:nvSpPr>
        <p:spPr>
          <a:xfrm>
            <a:off x="9733888" y="4630263"/>
            <a:ext cx="6185598" cy="3122837"/>
          </a:xfrm>
          <a:prstGeom prst="rect">
            <a:avLst/>
          </a:prstGeom>
        </p:spPr>
        <p:txBody>
          <a:bodyPr lIns="0" tIns="0" rIns="0" bIns="0" rtlCol="0" anchor="t">
            <a:spAutoFit/>
          </a:bodyPr>
          <a:lstStyle/>
          <a:p>
            <a:pPr algn="r">
              <a:lnSpc>
                <a:spcPts val="2499"/>
              </a:lnSpc>
            </a:pPr>
            <a:r>
              <a:rPr lang="en-US" sz="1700">
                <a:solidFill>
                  <a:srgbClr val="000000"/>
                </a:solidFill>
                <a:latin typeface="Open Sauce Light"/>
              </a:rPr>
              <a:t>Tujuan pembangunan aplikasi ini adalah menghindari serangan yang berupa Man-in-the-middle-attack dan akses dari pihak yang tidak terotorisasi, karena dalam penggunaan aplikasi ini hanya ada hubungan antara pengirim dan penerima, dibantu dengan database untuk menyimpan berkas yang dikirim sementar serta memanfaatkan password yang digunakan untuk mendapatkan berkas. Terdapat acuan sebagai landasan penelitian ini meliputi mentode berbagi file dan keamanan aplikasi </a:t>
            </a:r>
          </a:p>
          <a:p>
            <a:pPr algn="r">
              <a:lnSpc>
                <a:spcPts val="2499"/>
              </a:lnSpc>
            </a:pPr>
            <a:r>
              <a:rPr lang="en-US" sz="1700">
                <a:solidFill>
                  <a:srgbClr val="000000"/>
                </a:solidFill>
                <a:latin typeface="Open Sauce Light"/>
              </a:rPr>
              <a:t> </a:t>
            </a:r>
          </a:p>
        </p:txBody>
      </p:sp>
      <p:grpSp>
        <p:nvGrpSpPr>
          <p:cNvPr id="8" name="Group 8"/>
          <p:cNvGrpSpPr/>
          <p:nvPr/>
        </p:nvGrpSpPr>
        <p:grpSpPr>
          <a:xfrm>
            <a:off x="2141985" y="1731407"/>
            <a:ext cx="7284828" cy="7284799"/>
            <a:chOff x="0" y="0"/>
            <a:chExt cx="6350025" cy="6350000"/>
          </a:xfrm>
        </p:grpSpPr>
        <p:sp>
          <p:nvSpPr>
            <p:cNvPr id="9" name="Freeform 9"/>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3"/>
              <a:stretch>
                <a:fillRect l="-24906" r="-24906"/>
              </a:stretch>
            </a:blipFill>
          </p:spPr>
        </p:sp>
      </p:grpSp>
      <p:sp>
        <p:nvSpPr>
          <p:cNvPr id="10" name="AutoShape 10"/>
          <p:cNvSpPr/>
          <p:nvPr/>
        </p:nvSpPr>
        <p:spPr>
          <a:xfrm flipH="1" flipV="1">
            <a:off x="9733888" y="4258788"/>
            <a:ext cx="10218510" cy="0"/>
          </a:xfrm>
          <a:prstGeom prst="line">
            <a:avLst/>
          </a:prstGeom>
          <a:ln w="76200" cap="flat">
            <a:solidFill>
              <a:srgbClr val="C23A97"/>
            </a:solidFill>
            <a:prstDash val="solid"/>
            <a:headEnd type="none" w="sm" len="sm"/>
            <a:tailEnd type="none" w="sm" len="sm"/>
          </a:ln>
        </p:spPr>
      </p:sp>
      <p:sp>
        <p:nvSpPr>
          <p:cNvPr id="11" name="Freeform 11"/>
          <p:cNvSpPr/>
          <p:nvPr/>
        </p:nvSpPr>
        <p:spPr>
          <a:xfrm>
            <a:off x="12142009" y="3314674"/>
            <a:ext cx="422841" cy="576275"/>
          </a:xfrm>
          <a:custGeom>
            <a:avLst/>
            <a:gdLst/>
            <a:ahLst/>
            <a:cxnLst/>
            <a:rect l="l" t="t" r="r" b="b"/>
            <a:pathLst>
              <a:path w="422841" h="576275">
                <a:moveTo>
                  <a:pt x="0" y="0"/>
                </a:moveTo>
                <a:lnTo>
                  <a:pt x="422841" y="0"/>
                </a:lnTo>
                <a:lnTo>
                  <a:pt x="422841" y="576275"/>
                </a:lnTo>
                <a:lnTo>
                  <a:pt x="0" y="5762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7193973">
            <a:off x="-1226840" y="-275161"/>
            <a:ext cx="20194204" cy="12043089"/>
          </a:xfrm>
          <a:custGeom>
            <a:avLst/>
            <a:gdLst/>
            <a:ahLst/>
            <a:cxnLst/>
            <a:rect l="l" t="t" r="r" b="b"/>
            <a:pathLst>
              <a:path w="20194204" h="12043089">
                <a:moveTo>
                  <a:pt x="0" y="0"/>
                </a:moveTo>
                <a:lnTo>
                  <a:pt x="20194204" y="0"/>
                </a:lnTo>
                <a:lnTo>
                  <a:pt x="20194204" y="12043088"/>
                </a:lnTo>
                <a:lnTo>
                  <a:pt x="0" y="120430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566398" y="1333975"/>
            <a:ext cx="7120943" cy="7924325"/>
            <a:chOff x="0" y="0"/>
            <a:chExt cx="1875475" cy="2087065"/>
          </a:xfrm>
        </p:grpSpPr>
        <p:sp>
          <p:nvSpPr>
            <p:cNvPr id="4" name="Freeform 4"/>
            <p:cNvSpPr/>
            <p:nvPr/>
          </p:nvSpPr>
          <p:spPr>
            <a:xfrm>
              <a:off x="0" y="0"/>
              <a:ext cx="1875475" cy="2087065"/>
            </a:xfrm>
            <a:custGeom>
              <a:avLst/>
              <a:gdLst/>
              <a:ahLst/>
              <a:cxnLst/>
              <a:rect l="l" t="t" r="r" b="b"/>
              <a:pathLst>
                <a:path w="1875475" h="2087065">
                  <a:moveTo>
                    <a:pt x="0" y="0"/>
                  </a:moveTo>
                  <a:lnTo>
                    <a:pt x="1875475" y="0"/>
                  </a:lnTo>
                  <a:lnTo>
                    <a:pt x="1875475" y="2087065"/>
                  </a:lnTo>
                  <a:lnTo>
                    <a:pt x="0" y="2087065"/>
                  </a:lnTo>
                  <a:close/>
                </a:path>
              </a:pathLst>
            </a:custGeom>
            <a:solidFill>
              <a:srgbClr val="F5F5F5"/>
            </a:solidFill>
            <a:ln w="38100" cap="sq">
              <a:solidFill>
                <a:srgbClr val="202354"/>
              </a:solidFill>
              <a:prstDash val="solid"/>
              <a:miter/>
            </a:ln>
          </p:spPr>
        </p:sp>
        <p:sp>
          <p:nvSpPr>
            <p:cNvPr id="5" name="TextBox 5"/>
            <p:cNvSpPr txBox="1"/>
            <p:nvPr/>
          </p:nvSpPr>
          <p:spPr>
            <a:xfrm>
              <a:off x="0" y="-28575"/>
              <a:ext cx="1875475" cy="2115640"/>
            </a:xfrm>
            <a:prstGeom prst="rect">
              <a:avLst/>
            </a:prstGeom>
          </p:spPr>
          <p:txBody>
            <a:bodyPr lIns="50800" tIns="50800" rIns="50800" bIns="50800" rtlCol="0" anchor="ctr"/>
            <a:lstStyle/>
            <a:p>
              <a:pPr algn="ctr">
                <a:lnSpc>
                  <a:spcPts val="1869"/>
                </a:lnSpc>
              </a:pPr>
              <a:endParaRPr/>
            </a:p>
          </p:txBody>
        </p:sp>
      </p:grpSp>
      <p:grpSp>
        <p:nvGrpSpPr>
          <p:cNvPr id="6" name="Group 6"/>
          <p:cNvGrpSpPr/>
          <p:nvPr/>
        </p:nvGrpSpPr>
        <p:grpSpPr>
          <a:xfrm>
            <a:off x="9144000" y="1333975"/>
            <a:ext cx="7120943" cy="7924325"/>
            <a:chOff x="0" y="0"/>
            <a:chExt cx="1875475" cy="2087065"/>
          </a:xfrm>
        </p:grpSpPr>
        <p:sp>
          <p:nvSpPr>
            <p:cNvPr id="7" name="Freeform 7"/>
            <p:cNvSpPr/>
            <p:nvPr/>
          </p:nvSpPr>
          <p:spPr>
            <a:xfrm>
              <a:off x="0" y="0"/>
              <a:ext cx="1875475" cy="2087065"/>
            </a:xfrm>
            <a:custGeom>
              <a:avLst/>
              <a:gdLst/>
              <a:ahLst/>
              <a:cxnLst/>
              <a:rect l="l" t="t" r="r" b="b"/>
              <a:pathLst>
                <a:path w="1875475" h="2087065">
                  <a:moveTo>
                    <a:pt x="0" y="0"/>
                  </a:moveTo>
                  <a:lnTo>
                    <a:pt x="1875475" y="0"/>
                  </a:lnTo>
                  <a:lnTo>
                    <a:pt x="1875475" y="2087065"/>
                  </a:lnTo>
                  <a:lnTo>
                    <a:pt x="0" y="2087065"/>
                  </a:lnTo>
                  <a:close/>
                </a:path>
              </a:pathLst>
            </a:custGeom>
            <a:solidFill>
              <a:srgbClr val="F5F5F5"/>
            </a:solidFill>
            <a:ln w="38100" cap="sq">
              <a:solidFill>
                <a:srgbClr val="202354"/>
              </a:solidFill>
              <a:prstDash val="solid"/>
              <a:miter/>
            </a:ln>
          </p:spPr>
        </p:sp>
        <p:sp>
          <p:nvSpPr>
            <p:cNvPr id="8" name="TextBox 8"/>
            <p:cNvSpPr txBox="1"/>
            <p:nvPr/>
          </p:nvSpPr>
          <p:spPr>
            <a:xfrm>
              <a:off x="0" y="-28575"/>
              <a:ext cx="1875475" cy="2115640"/>
            </a:xfrm>
            <a:prstGeom prst="rect">
              <a:avLst/>
            </a:prstGeom>
          </p:spPr>
          <p:txBody>
            <a:bodyPr lIns="50800" tIns="50800" rIns="50800" bIns="50800" rtlCol="0" anchor="ctr"/>
            <a:lstStyle/>
            <a:p>
              <a:pPr algn="ctr">
                <a:lnSpc>
                  <a:spcPts val="1869"/>
                </a:lnSpc>
              </a:pPr>
              <a:endParaRPr/>
            </a:p>
          </p:txBody>
        </p:sp>
      </p:grpSp>
      <p:sp>
        <p:nvSpPr>
          <p:cNvPr id="9" name="TextBox 9"/>
          <p:cNvSpPr txBox="1"/>
          <p:nvPr/>
        </p:nvSpPr>
        <p:spPr>
          <a:xfrm>
            <a:off x="10334803" y="2876084"/>
            <a:ext cx="5672704" cy="481264"/>
          </a:xfrm>
          <a:prstGeom prst="rect">
            <a:avLst/>
          </a:prstGeom>
        </p:spPr>
        <p:txBody>
          <a:bodyPr lIns="0" tIns="0" rIns="0" bIns="0" rtlCol="0" anchor="t">
            <a:spAutoFit/>
          </a:bodyPr>
          <a:lstStyle/>
          <a:p>
            <a:pPr algn="just">
              <a:lnSpc>
                <a:spcPts val="3739"/>
              </a:lnSpc>
            </a:pPr>
            <a:r>
              <a:rPr lang="en-US" sz="3399" spc="482">
                <a:solidFill>
                  <a:srgbClr val="000000"/>
                </a:solidFill>
                <a:latin typeface="Open Sauce Medium"/>
              </a:rPr>
              <a:t>KEAMANAN APLIKASI</a:t>
            </a:r>
          </a:p>
        </p:txBody>
      </p:sp>
      <p:sp>
        <p:nvSpPr>
          <p:cNvPr id="10" name="TextBox 10"/>
          <p:cNvSpPr txBox="1"/>
          <p:nvPr/>
        </p:nvSpPr>
        <p:spPr>
          <a:xfrm>
            <a:off x="10334803" y="4175245"/>
            <a:ext cx="5132767" cy="2985286"/>
          </a:xfrm>
          <a:prstGeom prst="rect">
            <a:avLst/>
          </a:prstGeom>
        </p:spPr>
        <p:txBody>
          <a:bodyPr lIns="0" tIns="0" rIns="0" bIns="0" rtlCol="0" anchor="t">
            <a:spAutoFit/>
          </a:bodyPr>
          <a:lstStyle/>
          <a:p>
            <a:pPr algn="just">
              <a:lnSpc>
                <a:spcPts val="2646"/>
              </a:lnSpc>
            </a:pPr>
            <a:r>
              <a:rPr lang="en-US" sz="1800">
                <a:solidFill>
                  <a:srgbClr val="000000"/>
                </a:solidFill>
                <a:latin typeface="Open Sauce Light"/>
              </a:rPr>
              <a:t>Pada pembuatan aplikasi file image  sharing secara online kami mengelompokkan beberapa  metode keamanan yakni:</a:t>
            </a:r>
          </a:p>
          <a:p>
            <a:pPr marL="388620" lvl="1" indent="-194310">
              <a:lnSpc>
                <a:spcPts val="2646"/>
              </a:lnSpc>
              <a:buFont typeface="Arial"/>
              <a:buChar char="•"/>
            </a:pPr>
            <a:r>
              <a:rPr lang="en-US" sz="1800">
                <a:solidFill>
                  <a:srgbClr val="000000"/>
                </a:solidFill>
                <a:latin typeface="Open Sauce Light"/>
              </a:rPr>
              <a:t>Secure Socket Layer (SSL)</a:t>
            </a:r>
          </a:p>
          <a:p>
            <a:pPr marL="388620" lvl="1" indent="-194310">
              <a:lnSpc>
                <a:spcPts val="2646"/>
              </a:lnSpc>
              <a:buFont typeface="Arial"/>
              <a:buChar char="•"/>
            </a:pPr>
            <a:r>
              <a:rPr lang="en-US" sz="1800">
                <a:solidFill>
                  <a:srgbClr val="000000"/>
                </a:solidFill>
                <a:latin typeface="Open Sauce Light"/>
              </a:rPr>
              <a:t>Cryptography Failure</a:t>
            </a:r>
          </a:p>
          <a:p>
            <a:pPr marL="388620" lvl="1" indent="-194310">
              <a:lnSpc>
                <a:spcPts val="2646"/>
              </a:lnSpc>
              <a:buFont typeface="Arial"/>
              <a:buChar char="•"/>
            </a:pPr>
            <a:r>
              <a:rPr lang="en-US" sz="1800">
                <a:solidFill>
                  <a:srgbClr val="000000"/>
                </a:solidFill>
                <a:latin typeface="Open Sauce Light"/>
              </a:rPr>
              <a:t>Input Validation</a:t>
            </a:r>
          </a:p>
          <a:p>
            <a:pPr marL="388620" lvl="1" indent="-194310">
              <a:lnSpc>
                <a:spcPts val="2646"/>
              </a:lnSpc>
              <a:buFont typeface="Arial"/>
              <a:buChar char="•"/>
            </a:pPr>
            <a:r>
              <a:rPr lang="en-US" sz="1800">
                <a:solidFill>
                  <a:srgbClr val="000000"/>
                </a:solidFill>
                <a:latin typeface="Open Sauce Light"/>
              </a:rPr>
              <a:t>Encoding and Escape Data</a:t>
            </a:r>
          </a:p>
          <a:p>
            <a:pPr marL="388620" lvl="1" indent="-194310">
              <a:lnSpc>
                <a:spcPts val="2646"/>
              </a:lnSpc>
              <a:buFont typeface="Arial"/>
              <a:buChar char="•"/>
            </a:pPr>
            <a:r>
              <a:rPr lang="en-US" sz="1800">
                <a:solidFill>
                  <a:srgbClr val="000000"/>
                </a:solidFill>
                <a:latin typeface="Open Sauce Light"/>
              </a:rPr>
              <a:t>Handle Error and Exceptions</a:t>
            </a:r>
          </a:p>
          <a:p>
            <a:pPr marL="388620" lvl="1" indent="-194310">
              <a:lnSpc>
                <a:spcPts val="2646"/>
              </a:lnSpc>
              <a:buFont typeface="Arial"/>
              <a:buChar char="•"/>
            </a:pPr>
            <a:r>
              <a:rPr lang="en-US" sz="1800">
                <a:solidFill>
                  <a:srgbClr val="000000"/>
                </a:solidFill>
                <a:latin typeface="Open Sauce Light"/>
              </a:rPr>
              <a:t>Blocking Brute Force Attack</a:t>
            </a:r>
          </a:p>
        </p:txBody>
      </p:sp>
      <p:sp>
        <p:nvSpPr>
          <p:cNvPr id="11" name="TextBox 11"/>
          <p:cNvSpPr txBox="1"/>
          <p:nvPr/>
        </p:nvSpPr>
        <p:spPr>
          <a:xfrm>
            <a:off x="2666892" y="2817993"/>
            <a:ext cx="5286305" cy="627314"/>
          </a:xfrm>
          <a:prstGeom prst="rect">
            <a:avLst/>
          </a:prstGeom>
        </p:spPr>
        <p:txBody>
          <a:bodyPr lIns="0" tIns="0" rIns="0" bIns="0" rtlCol="0" anchor="t">
            <a:spAutoFit/>
          </a:bodyPr>
          <a:lstStyle/>
          <a:p>
            <a:pPr algn="just">
              <a:lnSpc>
                <a:spcPts val="4840"/>
              </a:lnSpc>
            </a:pPr>
            <a:r>
              <a:rPr lang="en-US" sz="4400" spc="624">
                <a:solidFill>
                  <a:srgbClr val="000000"/>
                </a:solidFill>
                <a:latin typeface="Open Sauce Medium"/>
              </a:rPr>
              <a:t>BERBAGI FILE</a:t>
            </a:r>
          </a:p>
        </p:txBody>
      </p:sp>
      <p:sp>
        <p:nvSpPr>
          <p:cNvPr id="12" name="TextBox 12"/>
          <p:cNvSpPr txBox="1"/>
          <p:nvPr/>
        </p:nvSpPr>
        <p:spPr>
          <a:xfrm>
            <a:off x="2666892" y="4175245"/>
            <a:ext cx="5088899" cy="4318345"/>
          </a:xfrm>
          <a:prstGeom prst="rect">
            <a:avLst/>
          </a:prstGeom>
        </p:spPr>
        <p:txBody>
          <a:bodyPr lIns="0" tIns="0" rIns="0" bIns="0" rtlCol="0" anchor="t">
            <a:spAutoFit/>
          </a:bodyPr>
          <a:lstStyle/>
          <a:p>
            <a:pPr algn="just">
              <a:lnSpc>
                <a:spcPts val="2646"/>
              </a:lnSpc>
            </a:pPr>
            <a:r>
              <a:rPr lang="en-US" sz="1800">
                <a:solidFill>
                  <a:srgbClr val="000000"/>
                </a:solidFill>
                <a:latin typeface="Open Sauce Light"/>
              </a:rPr>
              <a:t>Layanan  sharing secara online merupakan metode berbagi berkas  yang paling banyak dan mudah digunakan atau biasa  disebut sebagai layanan cloud. </a:t>
            </a:r>
          </a:p>
          <a:p>
            <a:pPr algn="just">
              <a:lnSpc>
                <a:spcPts val="2646"/>
              </a:lnSpc>
            </a:pPr>
            <a:endParaRPr lang="en-US" sz="1800">
              <a:solidFill>
                <a:srgbClr val="000000"/>
              </a:solidFill>
              <a:latin typeface="Open Sauce Light"/>
            </a:endParaRPr>
          </a:p>
          <a:p>
            <a:pPr algn="just">
              <a:lnSpc>
                <a:spcPts val="2646"/>
              </a:lnSpc>
            </a:pPr>
            <a:r>
              <a:rPr lang="en-US" sz="1800">
                <a:solidFill>
                  <a:srgbClr val="000000"/>
                </a:solidFill>
                <a:latin typeface="Open Sauce Light"/>
              </a:rPr>
              <a:t>Pada layanan sharing secara online pengguna  cukup melakukan upload pada layanan tersebut untuk  selanjutnya pengguna akan mendapatkan link yang  merujuk pada penyimpanan file tersebut. Bagi pengguna  yang hendak mengakses file tersebut. penerima hanya  perlu mempunyai link dari file tersebut.</a:t>
            </a:r>
          </a:p>
        </p:txBody>
      </p:sp>
      <p:sp>
        <p:nvSpPr>
          <p:cNvPr id="13" name="TextBox 13"/>
          <p:cNvSpPr txBox="1"/>
          <p:nvPr/>
        </p:nvSpPr>
        <p:spPr>
          <a:xfrm>
            <a:off x="2666892" y="2152513"/>
            <a:ext cx="5286305" cy="627314"/>
          </a:xfrm>
          <a:prstGeom prst="rect">
            <a:avLst/>
          </a:prstGeom>
        </p:spPr>
        <p:txBody>
          <a:bodyPr lIns="0" tIns="0" rIns="0" bIns="0" rtlCol="0" anchor="t">
            <a:spAutoFit/>
          </a:bodyPr>
          <a:lstStyle/>
          <a:p>
            <a:pPr>
              <a:lnSpc>
                <a:spcPts val="4840"/>
              </a:lnSpc>
            </a:pPr>
            <a:r>
              <a:rPr lang="en-US" sz="4400" spc="140">
                <a:solidFill>
                  <a:srgbClr val="000000"/>
                </a:solidFill>
                <a:latin typeface="Days"/>
              </a:rPr>
              <a:t>Metode</a:t>
            </a:r>
          </a:p>
        </p:txBody>
      </p:sp>
      <p:sp>
        <p:nvSpPr>
          <p:cNvPr id="14" name="TextBox 14"/>
          <p:cNvSpPr txBox="1"/>
          <p:nvPr/>
        </p:nvSpPr>
        <p:spPr>
          <a:xfrm>
            <a:off x="10334803" y="2152513"/>
            <a:ext cx="5286305" cy="627314"/>
          </a:xfrm>
          <a:prstGeom prst="rect">
            <a:avLst/>
          </a:prstGeom>
        </p:spPr>
        <p:txBody>
          <a:bodyPr lIns="0" tIns="0" rIns="0" bIns="0" rtlCol="0" anchor="t">
            <a:spAutoFit/>
          </a:bodyPr>
          <a:lstStyle/>
          <a:p>
            <a:pPr>
              <a:lnSpc>
                <a:spcPts val="4840"/>
              </a:lnSpc>
            </a:pPr>
            <a:r>
              <a:rPr lang="en-US" sz="4400" spc="140">
                <a:solidFill>
                  <a:srgbClr val="000000"/>
                </a:solidFill>
                <a:latin typeface="Days"/>
              </a:rPr>
              <a:t>Metode</a:t>
            </a:r>
          </a:p>
        </p:txBody>
      </p:sp>
      <p:sp>
        <p:nvSpPr>
          <p:cNvPr id="15" name="AutoShape 15"/>
          <p:cNvSpPr/>
          <p:nvPr/>
        </p:nvSpPr>
        <p:spPr>
          <a:xfrm flipH="1" flipV="1">
            <a:off x="10334803" y="3746620"/>
            <a:ext cx="15156557" cy="0"/>
          </a:xfrm>
          <a:prstGeom prst="line">
            <a:avLst/>
          </a:prstGeom>
          <a:ln w="76200" cap="flat">
            <a:solidFill>
              <a:srgbClr val="C23A97"/>
            </a:solidFill>
            <a:prstDash val="solid"/>
            <a:headEnd type="none" w="sm" len="sm"/>
            <a:tailEnd type="none" w="sm" len="sm"/>
          </a:ln>
        </p:spPr>
      </p:sp>
      <p:sp>
        <p:nvSpPr>
          <p:cNvPr id="16" name="AutoShape 16"/>
          <p:cNvSpPr/>
          <p:nvPr/>
        </p:nvSpPr>
        <p:spPr>
          <a:xfrm flipH="1" flipV="1">
            <a:off x="-7400766" y="3784720"/>
            <a:ext cx="15156557" cy="0"/>
          </a:xfrm>
          <a:prstGeom prst="line">
            <a:avLst/>
          </a:prstGeom>
          <a:ln w="76200" cap="flat">
            <a:solidFill>
              <a:srgbClr val="C23A97"/>
            </a:solidFill>
            <a:prstDash val="solid"/>
            <a:headEnd type="none" w="sm" len="sm"/>
            <a:tailEnd type="none" w="sm" len="sm"/>
          </a:ln>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2923865">
            <a:off x="10983650" y="-1054053"/>
            <a:ext cx="15802157" cy="9423832"/>
          </a:xfrm>
          <a:custGeom>
            <a:avLst/>
            <a:gdLst/>
            <a:ahLst/>
            <a:cxnLst/>
            <a:rect l="l" t="t" r="r" b="b"/>
            <a:pathLst>
              <a:path w="15802157" h="9423832">
                <a:moveTo>
                  <a:pt x="0" y="0"/>
                </a:moveTo>
                <a:lnTo>
                  <a:pt x="15802158" y="0"/>
                </a:lnTo>
                <a:lnTo>
                  <a:pt x="15802158"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566398" y="1333975"/>
            <a:ext cx="15433919" cy="7619050"/>
            <a:chOff x="0" y="0"/>
            <a:chExt cx="4064900" cy="2006663"/>
          </a:xfrm>
        </p:grpSpPr>
        <p:sp>
          <p:nvSpPr>
            <p:cNvPr id="4" name="Freeform 4"/>
            <p:cNvSpPr/>
            <p:nvPr/>
          </p:nvSpPr>
          <p:spPr>
            <a:xfrm>
              <a:off x="0" y="0"/>
              <a:ext cx="4064900" cy="2006663"/>
            </a:xfrm>
            <a:custGeom>
              <a:avLst/>
              <a:gdLst/>
              <a:ahLst/>
              <a:cxnLst/>
              <a:rect l="l" t="t" r="r" b="b"/>
              <a:pathLst>
                <a:path w="4064900" h="2006663">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sp>
        <p:sp>
          <p:nvSpPr>
            <p:cNvPr id="5" name="TextBox 5"/>
            <p:cNvSpPr txBox="1"/>
            <p:nvPr/>
          </p:nvSpPr>
          <p:spPr>
            <a:xfrm>
              <a:off x="0" y="-28575"/>
              <a:ext cx="4064900" cy="2035238"/>
            </a:xfrm>
            <a:prstGeom prst="rect">
              <a:avLst/>
            </a:prstGeom>
          </p:spPr>
          <p:txBody>
            <a:bodyPr lIns="50800" tIns="50800" rIns="50800" bIns="50800" rtlCol="0" anchor="ctr"/>
            <a:lstStyle/>
            <a:p>
              <a:pPr algn="ctr">
                <a:lnSpc>
                  <a:spcPts val="1869"/>
                </a:lnSpc>
              </a:pPr>
              <a:endParaRPr/>
            </a:p>
          </p:txBody>
        </p:sp>
      </p:grpSp>
      <p:sp>
        <p:nvSpPr>
          <p:cNvPr id="6" name="AutoShape 6"/>
          <p:cNvSpPr/>
          <p:nvPr/>
        </p:nvSpPr>
        <p:spPr>
          <a:xfrm>
            <a:off x="3307028" y="4205366"/>
            <a:ext cx="11291300" cy="0"/>
          </a:xfrm>
          <a:prstGeom prst="line">
            <a:avLst/>
          </a:prstGeom>
          <a:ln w="76200" cap="flat">
            <a:solidFill>
              <a:srgbClr val="202354"/>
            </a:solidFill>
            <a:prstDash val="solid"/>
            <a:headEnd type="none" w="sm" len="sm"/>
            <a:tailEnd type="none" w="sm" len="sm"/>
          </a:ln>
        </p:spPr>
      </p:sp>
      <p:grpSp>
        <p:nvGrpSpPr>
          <p:cNvPr id="7" name="Group 7"/>
          <p:cNvGrpSpPr>
            <a:grpSpLocks noChangeAspect="1"/>
          </p:cNvGrpSpPr>
          <p:nvPr/>
        </p:nvGrpSpPr>
        <p:grpSpPr>
          <a:xfrm rot="5400000">
            <a:off x="14598328" y="4037857"/>
            <a:ext cx="411218" cy="411218"/>
            <a:chOff x="6705600" y="1371600"/>
            <a:chExt cx="10972800" cy="10972800"/>
          </a:xfrm>
        </p:grpSpPr>
        <p:sp>
          <p:nvSpPr>
            <p:cNvPr id="8" name="Freeform 8"/>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grpSp>
        <p:nvGrpSpPr>
          <p:cNvPr id="9" name="Group 9"/>
          <p:cNvGrpSpPr>
            <a:grpSpLocks noChangeAspect="1"/>
          </p:cNvGrpSpPr>
          <p:nvPr/>
        </p:nvGrpSpPr>
        <p:grpSpPr>
          <a:xfrm rot="5400000">
            <a:off x="12046404" y="4037857"/>
            <a:ext cx="411218" cy="411218"/>
            <a:chOff x="6705600" y="1371600"/>
            <a:chExt cx="10972800" cy="10972800"/>
          </a:xfrm>
        </p:grpSpPr>
        <p:sp>
          <p:nvSpPr>
            <p:cNvPr id="10" name="Freeform 10"/>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grpSp>
        <p:nvGrpSpPr>
          <p:cNvPr id="11" name="Group 11"/>
          <p:cNvGrpSpPr>
            <a:grpSpLocks noChangeAspect="1"/>
          </p:cNvGrpSpPr>
          <p:nvPr/>
        </p:nvGrpSpPr>
        <p:grpSpPr>
          <a:xfrm rot="5400000">
            <a:off x="9081664" y="4037857"/>
            <a:ext cx="411218" cy="411218"/>
            <a:chOff x="6705600" y="1371600"/>
            <a:chExt cx="10972800" cy="10972800"/>
          </a:xfrm>
        </p:grpSpPr>
        <p:sp>
          <p:nvSpPr>
            <p:cNvPr id="12" name="Freeform 12"/>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grpSp>
        <p:nvGrpSpPr>
          <p:cNvPr id="13" name="Group 13"/>
          <p:cNvGrpSpPr>
            <a:grpSpLocks noChangeAspect="1"/>
          </p:cNvGrpSpPr>
          <p:nvPr/>
        </p:nvGrpSpPr>
        <p:grpSpPr>
          <a:xfrm rot="5400000">
            <a:off x="6241759" y="3999757"/>
            <a:ext cx="411218" cy="411218"/>
            <a:chOff x="6705600" y="1371600"/>
            <a:chExt cx="10972800" cy="10972800"/>
          </a:xfrm>
        </p:grpSpPr>
        <p:sp>
          <p:nvSpPr>
            <p:cNvPr id="14" name="Freeform 14"/>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grpSp>
        <p:nvGrpSpPr>
          <p:cNvPr id="15" name="Group 15"/>
          <p:cNvGrpSpPr>
            <a:grpSpLocks noChangeAspect="1"/>
          </p:cNvGrpSpPr>
          <p:nvPr/>
        </p:nvGrpSpPr>
        <p:grpSpPr>
          <a:xfrm rot="5400000">
            <a:off x="3278453" y="4037857"/>
            <a:ext cx="411218" cy="411218"/>
            <a:chOff x="6705600" y="1371600"/>
            <a:chExt cx="10972800" cy="10972800"/>
          </a:xfrm>
        </p:grpSpPr>
        <p:sp>
          <p:nvSpPr>
            <p:cNvPr id="16" name="Freeform 16"/>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sp>
        <p:nvSpPr>
          <p:cNvPr id="17" name="TextBox 17"/>
          <p:cNvSpPr txBox="1"/>
          <p:nvPr/>
        </p:nvSpPr>
        <p:spPr>
          <a:xfrm>
            <a:off x="3278453" y="4754316"/>
            <a:ext cx="2736463" cy="677960"/>
          </a:xfrm>
          <a:prstGeom prst="rect">
            <a:avLst/>
          </a:prstGeom>
        </p:spPr>
        <p:txBody>
          <a:bodyPr lIns="0" tIns="0" rIns="0" bIns="0" rtlCol="0" anchor="t">
            <a:spAutoFit/>
          </a:bodyPr>
          <a:lstStyle/>
          <a:p>
            <a:pPr algn="just">
              <a:lnSpc>
                <a:spcPts val="2640"/>
              </a:lnSpc>
            </a:pPr>
            <a:r>
              <a:rPr lang="en-US" sz="2400" spc="76">
                <a:solidFill>
                  <a:srgbClr val="000000"/>
                </a:solidFill>
                <a:latin typeface="Open Sauce Medium"/>
              </a:rPr>
              <a:t>SECURE SOCKET LAYAER (SSL)</a:t>
            </a:r>
          </a:p>
        </p:txBody>
      </p:sp>
      <p:sp>
        <p:nvSpPr>
          <p:cNvPr id="18" name="TextBox 18"/>
          <p:cNvSpPr txBox="1"/>
          <p:nvPr/>
        </p:nvSpPr>
        <p:spPr>
          <a:xfrm>
            <a:off x="3278453" y="5647494"/>
            <a:ext cx="2449249" cy="3078190"/>
          </a:xfrm>
          <a:prstGeom prst="rect">
            <a:avLst/>
          </a:prstGeom>
        </p:spPr>
        <p:txBody>
          <a:bodyPr lIns="0" tIns="0" rIns="0" bIns="0" rtlCol="0" anchor="t">
            <a:spAutoFit/>
          </a:bodyPr>
          <a:lstStyle/>
          <a:p>
            <a:pPr>
              <a:lnSpc>
                <a:spcPts val="1911"/>
              </a:lnSpc>
            </a:pPr>
            <a:r>
              <a:rPr lang="en-US" sz="1300">
                <a:solidFill>
                  <a:srgbClr val="000000"/>
                </a:solidFill>
                <a:latin typeface="Open Sauce Light"/>
              </a:rPr>
              <a:t>Cara kerja SSL dengan mengenkripsi data sehingga pihak ketiga tidak bisa mencuri informasi selama proses pertukaran data terjadi, SSL memerlukan private key dan public key untuk membuat session key yang digunakan dalam proses enkripsi dan dekripsi data. SSL ini kami terapkan untuk mengamankan penggunaan database MongoDb</a:t>
            </a:r>
          </a:p>
        </p:txBody>
      </p:sp>
      <p:sp>
        <p:nvSpPr>
          <p:cNvPr id="19" name="TextBox 19"/>
          <p:cNvSpPr txBox="1"/>
          <p:nvPr/>
        </p:nvSpPr>
        <p:spPr>
          <a:xfrm>
            <a:off x="12046404" y="4763841"/>
            <a:ext cx="2736463" cy="629241"/>
          </a:xfrm>
          <a:prstGeom prst="rect">
            <a:avLst/>
          </a:prstGeom>
        </p:spPr>
        <p:txBody>
          <a:bodyPr lIns="0" tIns="0" rIns="0" bIns="0" rtlCol="0" anchor="t">
            <a:spAutoFit/>
          </a:bodyPr>
          <a:lstStyle/>
          <a:p>
            <a:pPr>
              <a:lnSpc>
                <a:spcPts val="2530"/>
              </a:lnSpc>
            </a:pPr>
            <a:r>
              <a:rPr lang="en-US" sz="2300" spc="73">
                <a:solidFill>
                  <a:srgbClr val="000000"/>
                </a:solidFill>
                <a:latin typeface="Open Sauce Medium"/>
              </a:rPr>
              <a:t>BLOCKING BRUTE FORCE ATTACK</a:t>
            </a:r>
          </a:p>
        </p:txBody>
      </p:sp>
      <p:sp>
        <p:nvSpPr>
          <p:cNvPr id="20" name="TextBox 20"/>
          <p:cNvSpPr txBox="1"/>
          <p:nvPr/>
        </p:nvSpPr>
        <p:spPr>
          <a:xfrm>
            <a:off x="6241759" y="4754316"/>
            <a:ext cx="2736463" cy="677960"/>
          </a:xfrm>
          <a:prstGeom prst="rect">
            <a:avLst/>
          </a:prstGeom>
        </p:spPr>
        <p:txBody>
          <a:bodyPr lIns="0" tIns="0" rIns="0" bIns="0" rtlCol="0" anchor="t">
            <a:spAutoFit/>
          </a:bodyPr>
          <a:lstStyle/>
          <a:p>
            <a:pPr>
              <a:lnSpc>
                <a:spcPts val="2640"/>
              </a:lnSpc>
            </a:pPr>
            <a:r>
              <a:rPr lang="en-US" sz="2400" spc="76">
                <a:solidFill>
                  <a:srgbClr val="000000"/>
                </a:solidFill>
                <a:latin typeface="Open Sauce Medium"/>
              </a:rPr>
              <a:t>ENCODING &amp; ESCAPE DATA</a:t>
            </a:r>
          </a:p>
        </p:txBody>
      </p:sp>
      <p:sp>
        <p:nvSpPr>
          <p:cNvPr id="21" name="TextBox 21"/>
          <p:cNvSpPr txBox="1"/>
          <p:nvPr/>
        </p:nvSpPr>
        <p:spPr>
          <a:xfrm>
            <a:off x="6201104" y="5647494"/>
            <a:ext cx="2449249" cy="1888116"/>
          </a:xfrm>
          <a:prstGeom prst="rect">
            <a:avLst/>
          </a:prstGeom>
        </p:spPr>
        <p:txBody>
          <a:bodyPr lIns="0" tIns="0" rIns="0" bIns="0" rtlCol="0" anchor="t">
            <a:spAutoFit/>
          </a:bodyPr>
          <a:lstStyle/>
          <a:p>
            <a:pPr>
              <a:lnSpc>
                <a:spcPts val="1911"/>
              </a:lnSpc>
            </a:pPr>
            <a:r>
              <a:rPr lang="en-US" sz="1300">
                <a:solidFill>
                  <a:srgbClr val="000000"/>
                </a:solidFill>
                <a:latin typeface="Open Sauce Light"/>
              </a:rPr>
              <a:t>Teknik Encoding and Escaping Data pada penyimpanan password dari file. Serta file akan otomatis langsung terhapus dari database saat file telah diunduh. Sehingga file tidak akan disimpan dalam database</a:t>
            </a:r>
          </a:p>
        </p:txBody>
      </p:sp>
      <p:sp>
        <p:nvSpPr>
          <p:cNvPr id="22" name="TextBox 22"/>
          <p:cNvSpPr txBox="1"/>
          <p:nvPr/>
        </p:nvSpPr>
        <p:spPr>
          <a:xfrm>
            <a:off x="9123754" y="4754316"/>
            <a:ext cx="2736463" cy="677960"/>
          </a:xfrm>
          <a:prstGeom prst="rect">
            <a:avLst/>
          </a:prstGeom>
        </p:spPr>
        <p:txBody>
          <a:bodyPr lIns="0" tIns="0" rIns="0" bIns="0" rtlCol="0" anchor="t">
            <a:spAutoFit/>
          </a:bodyPr>
          <a:lstStyle/>
          <a:p>
            <a:pPr algn="just">
              <a:lnSpc>
                <a:spcPts val="2640"/>
              </a:lnSpc>
            </a:pPr>
            <a:r>
              <a:rPr lang="en-US" sz="2400" spc="76">
                <a:solidFill>
                  <a:srgbClr val="000000"/>
                </a:solidFill>
                <a:latin typeface="Open Sauce Medium"/>
              </a:rPr>
              <a:t>INPUT VALIDATION</a:t>
            </a:r>
          </a:p>
        </p:txBody>
      </p:sp>
      <p:sp>
        <p:nvSpPr>
          <p:cNvPr id="23" name="TextBox 23"/>
          <p:cNvSpPr txBox="1"/>
          <p:nvPr/>
        </p:nvSpPr>
        <p:spPr>
          <a:xfrm>
            <a:off x="9123754" y="5647494"/>
            <a:ext cx="2449249" cy="2126130"/>
          </a:xfrm>
          <a:prstGeom prst="rect">
            <a:avLst/>
          </a:prstGeom>
        </p:spPr>
        <p:txBody>
          <a:bodyPr lIns="0" tIns="0" rIns="0" bIns="0" rtlCol="0" anchor="t">
            <a:spAutoFit/>
          </a:bodyPr>
          <a:lstStyle/>
          <a:p>
            <a:pPr>
              <a:lnSpc>
                <a:spcPts val="1911"/>
              </a:lnSpc>
            </a:pPr>
            <a:r>
              <a:rPr lang="en-US" sz="1300">
                <a:solidFill>
                  <a:srgbClr val="000000"/>
                </a:solidFill>
                <a:latin typeface="Open Sauce Light"/>
              </a:rPr>
              <a:t>Menggunakan teknik buff untuk memeriksa isi dari file tersebut apakah sesuai dengan apa yang diminta. Untuk mencegah adanya penyisipan sebuah file lain pada image yang diupload kami juga mencegahnya dengan membatasi ukuran input dari pengguna</a:t>
            </a:r>
          </a:p>
        </p:txBody>
      </p:sp>
      <p:sp>
        <p:nvSpPr>
          <p:cNvPr id="24" name="TextBox 24"/>
          <p:cNvSpPr txBox="1"/>
          <p:nvPr/>
        </p:nvSpPr>
        <p:spPr>
          <a:xfrm>
            <a:off x="12046404" y="5647494"/>
            <a:ext cx="2449249" cy="2840175"/>
          </a:xfrm>
          <a:prstGeom prst="rect">
            <a:avLst/>
          </a:prstGeom>
        </p:spPr>
        <p:txBody>
          <a:bodyPr lIns="0" tIns="0" rIns="0" bIns="0" rtlCol="0" anchor="t">
            <a:spAutoFit/>
          </a:bodyPr>
          <a:lstStyle/>
          <a:p>
            <a:pPr>
              <a:lnSpc>
                <a:spcPts val="1911"/>
              </a:lnSpc>
            </a:pPr>
            <a:r>
              <a:rPr lang="en-US" sz="1300">
                <a:solidFill>
                  <a:srgbClr val="000000"/>
                </a:solidFill>
                <a:latin typeface="Open Sauce Light"/>
              </a:rPr>
              <a:t>Mencegah adanya serangan brute force yang membuat serangan terhadap sistem dengan mencoba berbagai kemungkinan password yang telah diatur oleh pengguna. Selain serangan brute force kami juga mencegah adanya serangan Ddos yang mencoba mengakses dengan skala besar yang menyebabkan melemahnya server</a:t>
            </a:r>
          </a:p>
        </p:txBody>
      </p:sp>
      <p:sp>
        <p:nvSpPr>
          <p:cNvPr id="25" name="TextBox 25"/>
          <p:cNvSpPr txBox="1"/>
          <p:nvPr/>
        </p:nvSpPr>
        <p:spPr>
          <a:xfrm>
            <a:off x="4154161" y="2462277"/>
            <a:ext cx="10444167" cy="880210"/>
          </a:xfrm>
          <a:prstGeom prst="rect">
            <a:avLst/>
          </a:prstGeom>
        </p:spPr>
        <p:txBody>
          <a:bodyPr lIns="0" tIns="0" rIns="0" bIns="0" rtlCol="0" anchor="t">
            <a:spAutoFit/>
          </a:bodyPr>
          <a:lstStyle/>
          <a:p>
            <a:pPr marL="0" lvl="0" indent="0" algn="ctr">
              <a:lnSpc>
                <a:spcPts val="7236"/>
              </a:lnSpc>
              <a:spcBef>
                <a:spcPct val="0"/>
              </a:spcBef>
            </a:pPr>
            <a:r>
              <a:rPr lang="en-US" sz="5243" spc="146">
                <a:solidFill>
                  <a:srgbClr val="010101"/>
                </a:solidFill>
                <a:latin typeface="Open Sauce"/>
              </a:rPr>
              <a:t>METODE KEAMANAN APLIKASI</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2923865">
            <a:off x="10983650" y="-1054053"/>
            <a:ext cx="15802157" cy="9423832"/>
          </a:xfrm>
          <a:custGeom>
            <a:avLst/>
            <a:gdLst/>
            <a:ahLst/>
            <a:cxnLst/>
            <a:rect l="l" t="t" r="r" b="b"/>
            <a:pathLst>
              <a:path w="15802157" h="9423832">
                <a:moveTo>
                  <a:pt x="0" y="0"/>
                </a:moveTo>
                <a:lnTo>
                  <a:pt x="15802158" y="0"/>
                </a:lnTo>
                <a:lnTo>
                  <a:pt x="15802158"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566398" y="1333975"/>
            <a:ext cx="15433919" cy="7619050"/>
            <a:chOff x="0" y="0"/>
            <a:chExt cx="4064900" cy="2006663"/>
          </a:xfrm>
        </p:grpSpPr>
        <p:sp>
          <p:nvSpPr>
            <p:cNvPr id="4" name="Freeform 4"/>
            <p:cNvSpPr/>
            <p:nvPr/>
          </p:nvSpPr>
          <p:spPr>
            <a:xfrm>
              <a:off x="0" y="0"/>
              <a:ext cx="4064900" cy="2006663"/>
            </a:xfrm>
            <a:custGeom>
              <a:avLst/>
              <a:gdLst/>
              <a:ahLst/>
              <a:cxnLst/>
              <a:rect l="l" t="t" r="r" b="b"/>
              <a:pathLst>
                <a:path w="4064900" h="2006663">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sp>
        <p:sp>
          <p:nvSpPr>
            <p:cNvPr id="5" name="TextBox 5"/>
            <p:cNvSpPr txBox="1"/>
            <p:nvPr/>
          </p:nvSpPr>
          <p:spPr>
            <a:xfrm>
              <a:off x="0" y="-28575"/>
              <a:ext cx="4064900" cy="2035238"/>
            </a:xfrm>
            <a:prstGeom prst="rect">
              <a:avLst/>
            </a:prstGeom>
          </p:spPr>
          <p:txBody>
            <a:bodyPr lIns="50800" tIns="50800" rIns="50800" bIns="50800" rtlCol="0" anchor="ctr"/>
            <a:lstStyle/>
            <a:p>
              <a:pPr algn="ctr">
                <a:lnSpc>
                  <a:spcPts val="1869"/>
                </a:lnSpc>
              </a:pPr>
              <a:endParaRPr/>
            </a:p>
          </p:txBody>
        </p:sp>
      </p:grpSp>
      <p:sp>
        <p:nvSpPr>
          <p:cNvPr id="6" name="AutoShape 6"/>
          <p:cNvSpPr/>
          <p:nvPr/>
        </p:nvSpPr>
        <p:spPr>
          <a:xfrm>
            <a:off x="3307028" y="4205366"/>
            <a:ext cx="11291300" cy="0"/>
          </a:xfrm>
          <a:prstGeom prst="line">
            <a:avLst/>
          </a:prstGeom>
          <a:ln w="76200" cap="flat">
            <a:solidFill>
              <a:srgbClr val="202354"/>
            </a:solidFill>
            <a:prstDash val="solid"/>
            <a:headEnd type="none" w="sm" len="sm"/>
            <a:tailEnd type="none" w="sm" len="sm"/>
          </a:ln>
        </p:spPr>
      </p:sp>
      <p:grpSp>
        <p:nvGrpSpPr>
          <p:cNvPr id="7" name="Group 7"/>
          <p:cNvGrpSpPr>
            <a:grpSpLocks noChangeAspect="1"/>
          </p:cNvGrpSpPr>
          <p:nvPr/>
        </p:nvGrpSpPr>
        <p:grpSpPr>
          <a:xfrm rot="5400000">
            <a:off x="14598328" y="4037857"/>
            <a:ext cx="411218" cy="411218"/>
            <a:chOff x="6705600" y="1371600"/>
            <a:chExt cx="10972800" cy="10972800"/>
          </a:xfrm>
        </p:grpSpPr>
        <p:sp>
          <p:nvSpPr>
            <p:cNvPr id="8" name="Freeform 8"/>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grpSp>
        <p:nvGrpSpPr>
          <p:cNvPr id="9" name="Group 9"/>
          <p:cNvGrpSpPr>
            <a:grpSpLocks noChangeAspect="1"/>
          </p:cNvGrpSpPr>
          <p:nvPr/>
        </p:nvGrpSpPr>
        <p:grpSpPr>
          <a:xfrm rot="5400000">
            <a:off x="12046404" y="4037857"/>
            <a:ext cx="411218" cy="411218"/>
            <a:chOff x="6705600" y="1371600"/>
            <a:chExt cx="10972800" cy="10972800"/>
          </a:xfrm>
        </p:grpSpPr>
        <p:sp>
          <p:nvSpPr>
            <p:cNvPr id="10" name="Freeform 10"/>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grpSp>
        <p:nvGrpSpPr>
          <p:cNvPr id="11" name="Group 11"/>
          <p:cNvGrpSpPr>
            <a:grpSpLocks noChangeAspect="1"/>
          </p:cNvGrpSpPr>
          <p:nvPr/>
        </p:nvGrpSpPr>
        <p:grpSpPr>
          <a:xfrm rot="5400000">
            <a:off x="9081664" y="4037857"/>
            <a:ext cx="411218" cy="411218"/>
            <a:chOff x="6705600" y="1371600"/>
            <a:chExt cx="10972800" cy="10972800"/>
          </a:xfrm>
        </p:grpSpPr>
        <p:sp>
          <p:nvSpPr>
            <p:cNvPr id="12" name="Freeform 12"/>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grpSp>
        <p:nvGrpSpPr>
          <p:cNvPr id="13" name="Group 13"/>
          <p:cNvGrpSpPr>
            <a:grpSpLocks noChangeAspect="1"/>
          </p:cNvGrpSpPr>
          <p:nvPr/>
        </p:nvGrpSpPr>
        <p:grpSpPr>
          <a:xfrm rot="5400000">
            <a:off x="6241759" y="3999757"/>
            <a:ext cx="411218" cy="411218"/>
            <a:chOff x="6705600" y="1371600"/>
            <a:chExt cx="10972800" cy="10972800"/>
          </a:xfrm>
        </p:grpSpPr>
        <p:sp>
          <p:nvSpPr>
            <p:cNvPr id="14" name="Freeform 14"/>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grpSp>
        <p:nvGrpSpPr>
          <p:cNvPr id="15" name="Group 15"/>
          <p:cNvGrpSpPr>
            <a:grpSpLocks noChangeAspect="1"/>
          </p:cNvGrpSpPr>
          <p:nvPr/>
        </p:nvGrpSpPr>
        <p:grpSpPr>
          <a:xfrm rot="5400000">
            <a:off x="3278453" y="4037857"/>
            <a:ext cx="411218" cy="411218"/>
            <a:chOff x="6705600" y="1371600"/>
            <a:chExt cx="10972800" cy="10972800"/>
          </a:xfrm>
        </p:grpSpPr>
        <p:sp>
          <p:nvSpPr>
            <p:cNvPr id="16" name="Freeform 16"/>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sp>
        <p:nvSpPr>
          <p:cNvPr id="17" name="TextBox 17"/>
          <p:cNvSpPr txBox="1"/>
          <p:nvPr/>
        </p:nvSpPr>
        <p:spPr>
          <a:xfrm>
            <a:off x="3278453" y="4744791"/>
            <a:ext cx="2736463" cy="568193"/>
          </a:xfrm>
          <a:prstGeom prst="rect">
            <a:avLst/>
          </a:prstGeom>
        </p:spPr>
        <p:txBody>
          <a:bodyPr lIns="0" tIns="0" rIns="0" bIns="0" rtlCol="0" anchor="t">
            <a:spAutoFit/>
          </a:bodyPr>
          <a:lstStyle/>
          <a:p>
            <a:pPr>
              <a:lnSpc>
                <a:spcPts val="2200"/>
              </a:lnSpc>
            </a:pPr>
            <a:r>
              <a:rPr lang="en-US" sz="2000" spc="64">
                <a:solidFill>
                  <a:srgbClr val="000000"/>
                </a:solidFill>
                <a:latin typeface="Open Sauce Medium"/>
              </a:rPr>
              <a:t>ERROR HANDLING &amp; EXCEPTION</a:t>
            </a:r>
          </a:p>
        </p:txBody>
      </p:sp>
      <p:sp>
        <p:nvSpPr>
          <p:cNvPr id="18" name="TextBox 18"/>
          <p:cNvSpPr txBox="1"/>
          <p:nvPr/>
        </p:nvSpPr>
        <p:spPr>
          <a:xfrm>
            <a:off x="3278453" y="5647494"/>
            <a:ext cx="2449249" cy="2840175"/>
          </a:xfrm>
          <a:prstGeom prst="rect">
            <a:avLst/>
          </a:prstGeom>
        </p:spPr>
        <p:txBody>
          <a:bodyPr lIns="0" tIns="0" rIns="0" bIns="0" rtlCol="0" anchor="t">
            <a:spAutoFit/>
          </a:bodyPr>
          <a:lstStyle/>
          <a:p>
            <a:pPr>
              <a:lnSpc>
                <a:spcPts val="1911"/>
              </a:lnSpc>
            </a:pPr>
            <a:r>
              <a:rPr lang="en-US" sz="1300">
                <a:solidFill>
                  <a:srgbClr val="000000"/>
                </a:solidFill>
                <a:latin typeface="Open Sauce Light"/>
              </a:rPr>
              <a:t>Meminimalisir adanya error dari aplikasi yang memungkinkan adanya serangan dari pihak yang tidak bertanggung jawab, jika error tidak diatasi oleh sebuah error handling akan menyebabkan kerusakan pada sebuah aplikasi karena adanya serangan dari luar. Contoh adanya serangan jika tidak ada error handling adalah serangan XSS (Cross Site Scripting)</a:t>
            </a:r>
          </a:p>
        </p:txBody>
      </p:sp>
      <p:sp>
        <p:nvSpPr>
          <p:cNvPr id="19" name="TextBox 19"/>
          <p:cNvSpPr txBox="1"/>
          <p:nvPr/>
        </p:nvSpPr>
        <p:spPr>
          <a:xfrm>
            <a:off x="4154161" y="2462277"/>
            <a:ext cx="10444167" cy="880210"/>
          </a:xfrm>
          <a:prstGeom prst="rect">
            <a:avLst/>
          </a:prstGeom>
        </p:spPr>
        <p:txBody>
          <a:bodyPr lIns="0" tIns="0" rIns="0" bIns="0" rtlCol="0" anchor="t">
            <a:spAutoFit/>
          </a:bodyPr>
          <a:lstStyle/>
          <a:p>
            <a:pPr marL="0" lvl="0" indent="0" algn="ctr">
              <a:lnSpc>
                <a:spcPts val="7236"/>
              </a:lnSpc>
              <a:spcBef>
                <a:spcPct val="0"/>
              </a:spcBef>
            </a:pPr>
            <a:r>
              <a:rPr lang="en-US" sz="5243" spc="146">
                <a:solidFill>
                  <a:srgbClr val="010101"/>
                </a:solidFill>
                <a:latin typeface="Open Sauce"/>
              </a:rPr>
              <a:t>METODE KEAMANAN APLIKASI</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5015114">
            <a:off x="9740863" y="2343404"/>
            <a:ext cx="15802157" cy="9423832"/>
          </a:xfrm>
          <a:custGeom>
            <a:avLst/>
            <a:gdLst/>
            <a:ahLst/>
            <a:cxnLst/>
            <a:rect l="l" t="t" r="r" b="b"/>
            <a:pathLst>
              <a:path w="15802157" h="9423832">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566398" y="1028700"/>
            <a:ext cx="15433919" cy="8229600"/>
            <a:chOff x="0" y="0"/>
            <a:chExt cx="4064900" cy="2167467"/>
          </a:xfrm>
        </p:grpSpPr>
        <p:sp>
          <p:nvSpPr>
            <p:cNvPr id="4" name="Freeform 4"/>
            <p:cNvSpPr/>
            <p:nvPr/>
          </p:nvSpPr>
          <p:spPr>
            <a:xfrm>
              <a:off x="0" y="0"/>
              <a:ext cx="4064900" cy="2167467"/>
            </a:xfrm>
            <a:custGeom>
              <a:avLst/>
              <a:gdLst/>
              <a:ahLst/>
              <a:cxnLst/>
              <a:rect l="l" t="t" r="r" b="b"/>
              <a:pathLst>
                <a:path w="4064900" h="2167467">
                  <a:moveTo>
                    <a:pt x="0" y="0"/>
                  </a:moveTo>
                  <a:lnTo>
                    <a:pt x="4064900" y="0"/>
                  </a:lnTo>
                  <a:lnTo>
                    <a:pt x="4064900" y="2167467"/>
                  </a:lnTo>
                  <a:lnTo>
                    <a:pt x="0" y="2167467"/>
                  </a:lnTo>
                  <a:close/>
                </a:path>
              </a:pathLst>
            </a:custGeom>
            <a:solidFill>
              <a:srgbClr val="F5F5F5"/>
            </a:solidFill>
            <a:ln w="38100" cap="sq">
              <a:solidFill>
                <a:srgbClr val="202354"/>
              </a:solidFill>
              <a:prstDash val="solid"/>
              <a:miter/>
            </a:ln>
          </p:spPr>
        </p:sp>
        <p:sp>
          <p:nvSpPr>
            <p:cNvPr id="5" name="TextBox 5"/>
            <p:cNvSpPr txBox="1"/>
            <p:nvPr/>
          </p:nvSpPr>
          <p:spPr>
            <a:xfrm>
              <a:off x="0" y="-28575"/>
              <a:ext cx="4064900" cy="2196042"/>
            </a:xfrm>
            <a:prstGeom prst="rect">
              <a:avLst/>
            </a:prstGeom>
          </p:spPr>
          <p:txBody>
            <a:bodyPr lIns="50800" tIns="50800" rIns="50800" bIns="50800" rtlCol="0" anchor="ctr"/>
            <a:lstStyle/>
            <a:p>
              <a:pPr algn="ctr">
                <a:lnSpc>
                  <a:spcPts val="1869"/>
                </a:lnSpc>
              </a:pPr>
              <a:endParaRPr/>
            </a:p>
          </p:txBody>
        </p:sp>
      </p:grpSp>
      <p:sp>
        <p:nvSpPr>
          <p:cNvPr id="6" name="TextBox 6"/>
          <p:cNvSpPr txBox="1"/>
          <p:nvPr/>
        </p:nvSpPr>
        <p:spPr>
          <a:xfrm>
            <a:off x="3032253" y="4284094"/>
            <a:ext cx="4436512" cy="4318345"/>
          </a:xfrm>
          <a:prstGeom prst="rect">
            <a:avLst/>
          </a:prstGeom>
        </p:spPr>
        <p:txBody>
          <a:bodyPr lIns="0" tIns="0" rIns="0" bIns="0" rtlCol="0" anchor="t">
            <a:spAutoFit/>
          </a:bodyPr>
          <a:lstStyle/>
          <a:p>
            <a:pPr>
              <a:lnSpc>
                <a:spcPts val="2646"/>
              </a:lnSpc>
            </a:pPr>
            <a:r>
              <a:rPr lang="en-US" sz="1800">
                <a:solidFill>
                  <a:srgbClr val="000000"/>
                </a:solidFill>
                <a:latin typeface="Open Sauce Light"/>
              </a:rPr>
              <a:t>Fokus utama adalah mengidentifikasi serta menetapkan kebutuhan perangkat lunak dan teknologi yang akan kami gunakan dalam proses pengembangan aplikasi.</a:t>
            </a:r>
          </a:p>
          <a:p>
            <a:pPr>
              <a:lnSpc>
                <a:spcPts val="2646"/>
              </a:lnSpc>
            </a:pPr>
            <a:r>
              <a:rPr lang="en-US" sz="1800">
                <a:solidFill>
                  <a:srgbClr val="000000"/>
                </a:solidFill>
                <a:latin typeface="Open Sauce Light"/>
              </a:rPr>
              <a:t>             Dalam konteks pengembangan aplikasi berbasis Node.js, kebutuhan perangkat lunak mencakup Node.js, MongoDB, Bcrypt, dan Express. Sedangkan kebutuhan teknologi meliputi infrastruktur server, koneksi internet, editor kode, dan Command Line Interface (CLI).</a:t>
            </a:r>
          </a:p>
        </p:txBody>
      </p:sp>
      <p:sp>
        <p:nvSpPr>
          <p:cNvPr id="7" name="AutoShape 7"/>
          <p:cNvSpPr/>
          <p:nvPr/>
        </p:nvSpPr>
        <p:spPr>
          <a:xfrm flipV="1">
            <a:off x="8654651" y="2047494"/>
            <a:ext cx="0" cy="6476171"/>
          </a:xfrm>
          <a:prstGeom prst="line">
            <a:avLst/>
          </a:prstGeom>
          <a:ln w="38100" cap="flat">
            <a:solidFill>
              <a:srgbClr val="192253"/>
            </a:solidFill>
            <a:prstDash val="solid"/>
            <a:headEnd type="none" w="sm" len="sm"/>
            <a:tailEnd type="none" w="sm" len="sm"/>
          </a:ln>
        </p:spPr>
      </p:sp>
      <p:grpSp>
        <p:nvGrpSpPr>
          <p:cNvPr id="8" name="Group 8"/>
          <p:cNvGrpSpPr>
            <a:grpSpLocks noChangeAspect="1"/>
          </p:cNvGrpSpPr>
          <p:nvPr/>
        </p:nvGrpSpPr>
        <p:grpSpPr>
          <a:xfrm>
            <a:off x="8469692" y="1677575"/>
            <a:ext cx="369918" cy="369918"/>
            <a:chOff x="6705600" y="1371600"/>
            <a:chExt cx="10972800" cy="10972800"/>
          </a:xfrm>
        </p:grpSpPr>
        <p:sp>
          <p:nvSpPr>
            <p:cNvPr id="9" name="Freeform 9"/>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grpSp>
        <p:nvGrpSpPr>
          <p:cNvPr id="10" name="Group 10"/>
          <p:cNvGrpSpPr>
            <a:grpSpLocks noChangeAspect="1"/>
          </p:cNvGrpSpPr>
          <p:nvPr/>
        </p:nvGrpSpPr>
        <p:grpSpPr>
          <a:xfrm>
            <a:off x="8469692" y="2409444"/>
            <a:ext cx="369918" cy="369918"/>
            <a:chOff x="6705600" y="1371600"/>
            <a:chExt cx="10972800" cy="10972800"/>
          </a:xfrm>
        </p:grpSpPr>
        <p:sp>
          <p:nvSpPr>
            <p:cNvPr id="11" name="Freeform 11"/>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sp>
        <p:nvSpPr>
          <p:cNvPr id="12" name="TextBox 12"/>
          <p:cNvSpPr txBox="1"/>
          <p:nvPr/>
        </p:nvSpPr>
        <p:spPr>
          <a:xfrm>
            <a:off x="9144000" y="1691938"/>
            <a:ext cx="5260448" cy="355556"/>
          </a:xfrm>
          <a:prstGeom prst="rect">
            <a:avLst/>
          </a:prstGeom>
        </p:spPr>
        <p:txBody>
          <a:bodyPr lIns="0" tIns="0" rIns="0" bIns="0" rtlCol="0" anchor="t">
            <a:spAutoFit/>
          </a:bodyPr>
          <a:lstStyle/>
          <a:p>
            <a:pPr algn="just">
              <a:lnSpc>
                <a:spcPts val="2749"/>
              </a:lnSpc>
            </a:pPr>
            <a:r>
              <a:rPr lang="en-US" sz="2499" spc="79">
                <a:solidFill>
                  <a:srgbClr val="000000"/>
                </a:solidFill>
                <a:latin typeface="Open Sauce Medium"/>
              </a:rPr>
              <a:t>Node.js</a:t>
            </a:r>
          </a:p>
        </p:txBody>
      </p:sp>
      <p:grpSp>
        <p:nvGrpSpPr>
          <p:cNvPr id="13" name="Group 13"/>
          <p:cNvGrpSpPr>
            <a:grpSpLocks noChangeAspect="1"/>
          </p:cNvGrpSpPr>
          <p:nvPr/>
        </p:nvGrpSpPr>
        <p:grpSpPr>
          <a:xfrm>
            <a:off x="8469692" y="3160362"/>
            <a:ext cx="369918" cy="369918"/>
            <a:chOff x="6705600" y="1371600"/>
            <a:chExt cx="10972800" cy="10972800"/>
          </a:xfrm>
        </p:grpSpPr>
        <p:sp>
          <p:nvSpPr>
            <p:cNvPr id="14" name="Freeform 14"/>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sp>
        <p:nvSpPr>
          <p:cNvPr id="15" name="AutoShape 15"/>
          <p:cNvSpPr/>
          <p:nvPr/>
        </p:nvSpPr>
        <p:spPr>
          <a:xfrm flipH="1" flipV="1">
            <a:off x="-7687792" y="4011875"/>
            <a:ext cx="15156557" cy="0"/>
          </a:xfrm>
          <a:prstGeom prst="line">
            <a:avLst/>
          </a:prstGeom>
          <a:ln w="76200" cap="flat">
            <a:solidFill>
              <a:srgbClr val="C23A97"/>
            </a:solidFill>
            <a:prstDash val="solid"/>
            <a:headEnd type="none" w="sm" len="sm"/>
            <a:tailEnd type="none" w="sm" len="sm"/>
          </a:ln>
        </p:spPr>
      </p:sp>
      <p:grpSp>
        <p:nvGrpSpPr>
          <p:cNvPr id="16" name="Group 16"/>
          <p:cNvGrpSpPr>
            <a:grpSpLocks noChangeAspect="1"/>
          </p:cNvGrpSpPr>
          <p:nvPr/>
        </p:nvGrpSpPr>
        <p:grpSpPr>
          <a:xfrm>
            <a:off x="8469692" y="3865016"/>
            <a:ext cx="369918" cy="369918"/>
            <a:chOff x="6705600" y="1371600"/>
            <a:chExt cx="10972800" cy="10972800"/>
          </a:xfrm>
        </p:grpSpPr>
        <p:sp>
          <p:nvSpPr>
            <p:cNvPr id="17" name="Freeform 17"/>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grpSp>
        <p:nvGrpSpPr>
          <p:cNvPr id="18" name="Group 18"/>
          <p:cNvGrpSpPr>
            <a:grpSpLocks noChangeAspect="1"/>
          </p:cNvGrpSpPr>
          <p:nvPr/>
        </p:nvGrpSpPr>
        <p:grpSpPr>
          <a:xfrm>
            <a:off x="8469692" y="4587359"/>
            <a:ext cx="369918" cy="369918"/>
            <a:chOff x="6705600" y="1371600"/>
            <a:chExt cx="10972800" cy="10972800"/>
          </a:xfrm>
        </p:grpSpPr>
        <p:sp>
          <p:nvSpPr>
            <p:cNvPr id="19" name="Freeform 19"/>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grpSp>
        <p:nvGrpSpPr>
          <p:cNvPr id="20" name="Group 20"/>
          <p:cNvGrpSpPr>
            <a:grpSpLocks noChangeAspect="1"/>
          </p:cNvGrpSpPr>
          <p:nvPr/>
        </p:nvGrpSpPr>
        <p:grpSpPr>
          <a:xfrm>
            <a:off x="8469692" y="5309703"/>
            <a:ext cx="369918" cy="369918"/>
            <a:chOff x="6705600" y="1371600"/>
            <a:chExt cx="10972800" cy="10972800"/>
          </a:xfrm>
        </p:grpSpPr>
        <p:sp>
          <p:nvSpPr>
            <p:cNvPr id="21" name="Freeform 21"/>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grpSp>
        <p:nvGrpSpPr>
          <p:cNvPr id="22" name="Group 22"/>
          <p:cNvGrpSpPr>
            <a:grpSpLocks noChangeAspect="1"/>
          </p:cNvGrpSpPr>
          <p:nvPr/>
        </p:nvGrpSpPr>
        <p:grpSpPr>
          <a:xfrm>
            <a:off x="8469692" y="6092473"/>
            <a:ext cx="369918" cy="369918"/>
            <a:chOff x="6705600" y="1371600"/>
            <a:chExt cx="10972800" cy="10972800"/>
          </a:xfrm>
        </p:grpSpPr>
        <p:sp>
          <p:nvSpPr>
            <p:cNvPr id="23" name="Freeform 23"/>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grpSp>
        <p:nvGrpSpPr>
          <p:cNvPr id="24" name="Group 24"/>
          <p:cNvGrpSpPr>
            <a:grpSpLocks noChangeAspect="1"/>
          </p:cNvGrpSpPr>
          <p:nvPr/>
        </p:nvGrpSpPr>
        <p:grpSpPr>
          <a:xfrm>
            <a:off x="8469692" y="6887499"/>
            <a:ext cx="369918" cy="369918"/>
            <a:chOff x="6705600" y="1371600"/>
            <a:chExt cx="10972800" cy="10972800"/>
          </a:xfrm>
        </p:grpSpPr>
        <p:sp>
          <p:nvSpPr>
            <p:cNvPr id="25" name="Freeform 25"/>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grpSp>
        <p:nvGrpSpPr>
          <p:cNvPr id="26" name="Group 26"/>
          <p:cNvGrpSpPr>
            <a:grpSpLocks noChangeAspect="1"/>
          </p:cNvGrpSpPr>
          <p:nvPr/>
        </p:nvGrpSpPr>
        <p:grpSpPr>
          <a:xfrm>
            <a:off x="8469692" y="7628893"/>
            <a:ext cx="369918" cy="369918"/>
            <a:chOff x="6705600" y="1371600"/>
            <a:chExt cx="10972800" cy="10972800"/>
          </a:xfrm>
        </p:grpSpPr>
        <p:sp>
          <p:nvSpPr>
            <p:cNvPr id="27" name="Freeform 27"/>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grpSp>
        <p:nvGrpSpPr>
          <p:cNvPr id="28" name="Group 28"/>
          <p:cNvGrpSpPr>
            <a:grpSpLocks noChangeAspect="1"/>
          </p:cNvGrpSpPr>
          <p:nvPr/>
        </p:nvGrpSpPr>
        <p:grpSpPr>
          <a:xfrm>
            <a:off x="8469692" y="8347719"/>
            <a:ext cx="369918" cy="369918"/>
            <a:chOff x="6705600" y="1371600"/>
            <a:chExt cx="10972800" cy="10972800"/>
          </a:xfrm>
        </p:grpSpPr>
        <p:sp>
          <p:nvSpPr>
            <p:cNvPr id="29" name="Freeform 29"/>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sp>
        <p:nvSpPr>
          <p:cNvPr id="30" name="TextBox 30"/>
          <p:cNvSpPr txBox="1"/>
          <p:nvPr/>
        </p:nvSpPr>
        <p:spPr>
          <a:xfrm>
            <a:off x="9144000" y="2423806"/>
            <a:ext cx="5260448" cy="355556"/>
          </a:xfrm>
          <a:prstGeom prst="rect">
            <a:avLst/>
          </a:prstGeom>
        </p:spPr>
        <p:txBody>
          <a:bodyPr lIns="0" tIns="0" rIns="0" bIns="0" rtlCol="0" anchor="t">
            <a:spAutoFit/>
          </a:bodyPr>
          <a:lstStyle/>
          <a:p>
            <a:pPr algn="just">
              <a:lnSpc>
                <a:spcPts val="2749"/>
              </a:lnSpc>
            </a:pPr>
            <a:r>
              <a:rPr lang="en-US" sz="2499" spc="79">
                <a:solidFill>
                  <a:srgbClr val="000000"/>
                </a:solidFill>
                <a:latin typeface="Open Sauce Medium"/>
              </a:rPr>
              <a:t>MongoDB</a:t>
            </a:r>
          </a:p>
        </p:txBody>
      </p:sp>
      <p:sp>
        <p:nvSpPr>
          <p:cNvPr id="31" name="TextBox 31"/>
          <p:cNvSpPr txBox="1"/>
          <p:nvPr/>
        </p:nvSpPr>
        <p:spPr>
          <a:xfrm>
            <a:off x="9144000" y="3215792"/>
            <a:ext cx="5260448" cy="355556"/>
          </a:xfrm>
          <a:prstGeom prst="rect">
            <a:avLst/>
          </a:prstGeom>
        </p:spPr>
        <p:txBody>
          <a:bodyPr lIns="0" tIns="0" rIns="0" bIns="0" rtlCol="0" anchor="t">
            <a:spAutoFit/>
          </a:bodyPr>
          <a:lstStyle/>
          <a:p>
            <a:pPr algn="just">
              <a:lnSpc>
                <a:spcPts val="2749"/>
              </a:lnSpc>
            </a:pPr>
            <a:r>
              <a:rPr lang="en-US" sz="2499" spc="79">
                <a:solidFill>
                  <a:srgbClr val="000000"/>
                </a:solidFill>
                <a:latin typeface="Open Sauce Medium"/>
              </a:rPr>
              <a:t>Bcrypt</a:t>
            </a:r>
          </a:p>
        </p:txBody>
      </p:sp>
      <p:sp>
        <p:nvSpPr>
          <p:cNvPr id="32" name="TextBox 32"/>
          <p:cNvSpPr txBox="1"/>
          <p:nvPr/>
        </p:nvSpPr>
        <p:spPr>
          <a:xfrm>
            <a:off x="9144000" y="3920960"/>
            <a:ext cx="5260448" cy="355556"/>
          </a:xfrm>
          <a:prstGeom prst="rect">
            <a:avLst/>
          </a:prstGeom>
        </p:spPr>
        <p:txBody>
          <a:bodyPr lIns="0" tIns="0" rIns="0" bIns="0" rtlCol="0" anchor="t">
            <a:spAutoFit/>
          </a:bodyPr>
          <a:lstStyle/>
          <a:p>
            <a:pPr algn="just">
              <a:lnSpc>
                <a:spcPts val="2749"/>
              </a:lnSpc>
            </a:pPr>
            <a:r>
              <a:rPr lang="en-US" sz="2499" spc="79">
                <a:solidFill>
                  <a:srgbClr val="000000"/>
                </a:solidFill>
                <a:latin typeface="Open Sauce Medium"/>
              </a:rPr>
              <a:t>Express</a:t>
            </a:r>
          </a:p>
        </p:txBody>
      </p:sp>
      <p:sp>
        <p:nvSpPr>
          <p:cNvPr id="33" name="TextBox 33"/>
          <p:cNvSpPr txBox="1"/>
          <p:nvPr/>
        </p:nvSpPr>
        <p:spPr>
          <a:xfrm>
            <a:off x="9144000" y="4601722"/>
            <a:ext cx="5260448" cy="355556"/>
          </a:xfrm>
          <a:prstGeom prst="rect">
            <a:avLst/>
          </a:prstGeom>
        </p:spPr>
        <p:txBody>
          <a:bodyPr lIns="0" tIns="0" rIns="0" bIns="0" rtlCol="0" anchor="t">
            <a:spAutoFit/>
          </a:bodyPr>
          <a:lstStyle/>
          <a:p>
            <a:pPr algn="just">
              <a:lnSpc>
                <a:spcPts val="2749"/>
              </a:lnSpc>
            </a:pPr>
            <a:r>
              <a:rPr lang="en-US" sz="2499" spc="79">
                <a:solidFill>
                  <a:srgbClr val="000000"/>
                </a:solidFill>
                <a:latin typeface="Open Sauce Medium"/>
              </a:rPr>
              <a:t>Multer</a:t>
            </a:r>
          </a:p>
        </p:txBody>
      </p:sp>
      <p:sp>
        <p:nvSpPr>
          <p:cNvPr id="34" name="TextBox 34"/>
          <p:cNvSpPr txBox="1"/>
          <p:nvPr/>
        </p:nvSpPr>
        <p:spPr>
          <a:xfrm>
            <a:off x="9144000" y="5328753"/>
            <a:ext cx="5260448" cy="355556"/>
          </a:xfrm>
          <a:prstGeom prst="rect">
            <a:avLst/>
          </a:prstGeom>
        </p:spPr>
        <p:txBody>
          <a:bodyPr lIns="0" tIns="0" rIns="0" bIns="0" rtlCol="0" anchor="t">
            <a:spAutoFit/>
          </a:bodyPr>
          <a:lstStyle/>
          <a:p>
            <a:pPr algn="just">
              <a:lnSpc>
                <a:spcPts val="2749"/>
              </a:lnSpc>
            </a:pPr>
            <a:r>
              <a:rPr lang="en-US" sz="2499" spc="79">
                <a:solidFill>
                  <a:srgbClr val="000000"/>
                </a:solidFill>
                <a:latin typeface="Open Sauce Medium"/>
              </a:rPr>
              <a:t>Passport</a:t>
            </a:r>
          </a:p>
        </p:txBody>
      </p:sp>
      <p:sp>
        <p:nvSpPr>
          <p:cNvPr id="35" name="TextBox 35"/>
          <p:cNvSpPr txBox="1"/>
          <p:nvPr/>
        </p:nvSpPr>
        <p:spPr>
          <a:xfrm>
            <a:off x="9144000" y="6111523"/>
            <a:ext cx="5260448" cy="355556"/>
          </a:xfrm>
          <a:prstGeom prst="rect">
            <a:avLst/>
          </a:prstGeom>
        </p:spPr>
        <p:txBody>
          <a:bodyPr lIns="0" tIns="0" rIns="0" bIns="0" rtlCol="0" anchor="t">
            <a:spAutoFit/>
          </a:bodyPr>
          <a:lstStyle/>
          <a:p>
            <a:pPr algn="just">
              <a:lnSpc>
                <a:spcPts val="2749"/>
              </a:lnSpc>
            </a:pPr>
            <a:r>
              <a:rPr lang="en-US" sz="2499" spc="79">
                <a:solidFill>
                  <a:srgbClr val="000000"/>
                </a:solidFill>
                <a:latin typeface="Open Sauce Medium"/>
              </a:rPr>
              <a:t>Validate-Image-Type</a:t>
            </a:r>
          </a:p>
        </p:txBody>
      </p:sp>
      <p:sp>
        <p:nvSpPr>
          <p:cNvPr id="36" name="TextBox 36"/>
          <p:cNvSpPr txBox="1"/>
          <p:nvPr/>
        </p:nvSpPr>
        <p:spPr>
          <a:xfrm>
            <a:off x="9144000" y="6906549"/>
            <a:ext cx="5260448" cy="355556"/>
          </a:xfrm>
          <a:prstGeom prst="rect">
            <a:avLst/>
          </a:prstGeom>
        </p:spPr>
        <p:txBody>
          <a:bodyPr lIns="0" tIns="0" rIns="0" bIns="0" rtlCol="0" anchor="t">
            <a:spAutoFit/>
          </a:bodyPr>
          <a:lstStyle/>
          <a:p>
            <a:pPr algn="just">
              <a:lnSpc>
                <a:spcPts val="2749"/>
              </a:lnSpc>
            </a:pPr>
            <a:r>
              <a:rPr lang="en-US" sz="2499" spc="79">
                <a:solidFill>
                  <a:srgbClr val="000000"/>
                </a:solidFill>
                <a:latin typeface="Open Sauce Medium"/>
              </a:rPr>
              <a:t>EJS (Embedded JavaScript)</a:t>
            </a:r>
          </a:p>
        </p:txBody>
      </p:sp>
      <p:sp>
        <p:nvSpPr>
          <p:cNvPr id="37" name="TextBox 37"/>
          <p:cNvSpPr txBox="1"/>
          <p:nvPr/>
        </p:nvSpPr>
        <p:spPr>
          <a:xfrm>
            <a:off x="9144000" y="7643255"/>
            <a:ext cx="5260448" cy="355556"/>
          </a:xfrm>
          <a:prstGeom prst="rect">
            <a:avLst/>
          </a:prstGeom>
        </p:spPr>
        <p:txBody>
          <a:bodyPr lIns="0" tIns="0" rIns="0" bIns="0" rtlCol="0" anchor="t">
            <a:spAutoFit/>
          </a:bodyPr>
          <a:lstStyle/>
          <a:p>
            <a:pPr algn="just">
              <a:lnSpc>
                <a:spcPts val="2749"/>
              </a:lnSpc>
            </a:pPr>
            <a:r>
              <a:rPr lang="en-US" sz="2499" spc="79">
                <a:solidFill>
                  <a:srgbClr val="000000"/>
                </a:solidFill>
                <a:latin typeface="Open Sauce Medium"/>
              </a:rPr>
              <a:t>Express Rate Limit</a:t>
            </a:r>
          </a:p>
        </p:txBody>
      </p:sp>
      <p:sp>
        <p:nvSpPr>
          <p:cNvPr id="38" name="TextBox 38"/>
          <p:cNvSpPr txBox="1"/>
          <p:nvPr/>
        </p:nvSpPr>
        <p:spPr>
          <a:xfrm>
            <a:off x="9144000" y="8362081"/>
            <a:ext cx="5260448" cy="355556"/>
          </a:xfrm>
          <a:prstGeom prst="rect">
            <a:avLst/>
          </a:prstGeom>
        </p:spPr>
        <p:txBody>
          <a:bodyPr lIns="0" tIns="0" rIns="0" bIns="0" rtlCol="0" anchor="t">
            <a:spAutoFit/>
          </a:bodyPr>
          <a:lstStyle/>
          <a:p>
            <a:pPr algn="just">
              <a:lnSpc>
                <a:spcPts val="2749"/>
              </a:lnSpc>
            </a:pPr>
            <a:r>
              <a:rPr lang="en-US" sz="2499" spc="79">
                <a:solidFill>
                  <a:srgbClr val="000000"/>
                </a:solidFill>
                <a:latin typeface="Open Sauce Medium"/>
              </a:rPr>
              <a:t>FS (File System)</a:t>
            </a:r>
          </a:p>
        </p:txBody>
      </p:sp>
      <p:grpSp>
        <p:nvGrpSpPr>
          <p:cNvPr id="39" name="Group 39"/>
          <p:cNvGrpSpPr/>
          <p:nvPr/>
        </p:nvGrpSpPr>
        <p:grpSpPr>
          <a:xfrm>
            <a:off x="3032253" y="2198046"/>
            <a:ext cx="5056438" cy="1463970"/>
            <a:chOff x="0" y="0"/>
            <a:chExt cx="6741918" cy="1951960"/>
          </a:xfrm>
        </p:grpSpPr>
        <p:sp>
          <p:nvSpPr>
            <p:cNvPr id="40" name="TextBox 40"/>
            <p:cNvSpPr txBox="1"/>
            <p:nvPr/>
          </p:nvSpPr>
          <p:spPr>
            <a:xfrm>
              <a:off x="0" y="1117176"/>
              <a:ext cx="6741918" cy="834784"/>
            </a:xfrm>
            <a:prstGeom prst="rect">
              <a:avLst/>
            </a:prstGeom>
          </p:spPr>
          <p:txBody>
            <a:bodyPr lIns="0" tIns="0" rIns="0" bIns="0" rtlCol="0" anchor="t">
              <a:spAutoFit/>
            </a:bodyPr>
            <a:lstStyle/>
            <a:p>
              <a:pPr algn="just">
                <a:lnSpc>
                  <a:spcPts val="4729"/>
                </a:lnSpc>
              </a:pPr>
              <a:r>
                <a:rPr lang="en-US" sz="4299" spc="567">
                  <a:solidFill>
                    <a:srgbClr val="000000"/>
                  </a:solidFill>
                  <a:latin typeface="Open Sauce Medium"/>
                </a:rPr>
                <a:t>PLANNING</a:t>
              </a:r>
            </a:p>
          </p:txBody>
        </p:sp>
        <p:sp>
          <p:nvSpPr>
            <p:cNvPr id="41" name="TextBox 41"/>
            <p:cNvSpPr txBox="1"/>
            <p:nvPr/>
          </p:nvSpPr>
          <p:spPr>
            <a:xfrm>
              <a:off x="0" y="47625"/>
              <a:ext cx="5915349" cy="964112"/>
            </a:xfrm>
            <a:prstGeom prst="rect">
              <a:avLst/>
            </a:prstGeom>
          </p:spPr>
          <p:txBody>
            <a:bodyPr lIns="0" tIns="0" rIns="0" bIns="0" rtlCol="0" anchor="t">
              <a:spAutoFit/>
            </a:bodyPr>
            <a:lstStyle/>
            <a:p>
              <a:pPr>
                <a:lnSpc>
                  <a:spcPts val="5499"/>
                </a:lnSpc>
              </a:pPr>
              <a:r>
                <a:rPr lang="en-US" sz="4999" spc="159">
                  <a:solidFill>
                    <a:srgbClr val="000000"/>
                  </a:solidFill>
                  <a:latin typeface="Days"/>
                </a:rPr>
                <a:t>Tahap</a:t>
              </a:r>
            </a:p>
          </p:txBody>
        </p:sp>
        <p:sp>
          <p:nvSpPr>
            <p:cNvPr id="42" name="Freeform 42"/>
            <p:cNvSpPr/>
            <p:nvPr/>
          </p:nvSpPr>
          <p:spPr>
            <a:xfrm>
              <a:off x="3370959" y="136879"/>
              <a:ext cx="719194" cy="737979"/>
            </a:xfrm>
            <a:custGeom>
              <a:avLst/>
              <a:gdLst/>
              <a:ahLst/>
              <a:cxnLst/>
              <a:rect l="l" t="t" r="r" b="b"/>
              <a:pathLst>
                <a:path w="719194" h="737979">
                  <a:moveTo>
                    <a:pt x="0" y="0"/>
                  </a:moveTo>
                  <a:lnTo>
                    <a:pt x="719194" y="0"/>
                  </a:lnTo>
                  <a:lnTo>
                    <a:pt x="719194" y="737979"/>
                  </a:lnTo>
                  <a:lnTo>
                    <a:pt x="0" y="7379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232408">
            <a:off x="-2209541" y="4065394"/>
            <a:ext cx="20865141" cy="12443211"/>
          </a:xfrm>
          <a:custGeom>
            <a:avLst/>
            <a:gdLst/>
            <a:ahLst/>
            <a:cxnLst/>
            <a:rect l="l" t="t" r="r" b="b"/>
            <a:pathLst>
              <a:path w="20865141" h="12443211">
                <a:moveTo>
                  <a:pt x="0" y="0"/>
                </a:moveTo>
                <a:lnTo>
                  <a:pt x="20865141" y="0"/>
                </a:lnTo>
                <a:lnTo>
                  <a:pt x="20865141" y="12443212"/>
                </a:lnTo>
                <a:lnTo>
                  <a:pt x="0" y="124432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3344952" y="3716223"/>
            <a:ext cx="11950941" cy="5542077"/>
            <a:chOff x="0" y="0"/>
            <a:chExt cx="3270686" cy="1516733"/>
          </a:xfrm>
        </p:grpSpPr>
        <p:sp>
          <p:nvSpPr>
            <p:cNvPr id="4" name="Freeform 4"/>
            <p:cNvSpPr/>
            <p:nvPr/>
          </p:nvSpPr>
          <p:spPr>
            <a:xfrm>
              <a:off x="0" y="0"/>
              <a:ext cx="3270686" cy="1516733"/>
            </a:xfrm>
            <a:custGeom>
              <a:avLst/>
              <a:gdLst/>
              <a:ahLst/>
              <a:cxnLst/>
              <a:rect l="l" t="t" r="r" b="b"/>
              <a:pathLst>
                <a:path w="3270686" h="1516733">
                  <a:moveTo>
                    <a:pt x="0" y="0"/>
                  </a:moveTo>
                  <a:lnTo>
                    <a:pt x="3270686" y="0"/>
                  </a:lnTo>
                  <a:lnTo>
                    <a:pt x="3270686" y="1516733"/>
                  </a:lnTo>
                  <a:lnTo>
                    <a:pt x="0" y="1516733"/>
                  </a:lnTo>
                  <a:close/>
                </a:path>
              </a:pathLst>
            </a:custGeom>
            <a:gradFill rotWithShape="1">
              <a:gsLst>
                <a:gs pos="0">
                  <a:srgbClr val="B34593">
                    <a:alpha val="100000"/>
                  </a:srgbClr>
                </a:gs>
                <a:gs pos="100000">
                  <a:srgbClr val="151F52">
                    <a:alpha val="100000"/>
                  </a:srgbClr>
                </a:gs>
              </a:gsLst>
              <a:lin ang="5400000"/>
            </a:gradFill>
          </p:spPr>
        </p:sp>
        <p:sp>
          <p:nvSpPr>
            <p:cNvPr id="5" name="TextBox 5"/>
            <p:cNvSpPr txBox="1"/>
            <p:nvPr/>
          </p:nvSpPr>
          <p:spPr>
            <a:xfrm>
              <a:off x="0" y="-38100"/>
              <a:ext cx="3270686" cy="1554833"/>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4193741" y="3012913"/>
            <a:ext cx="3189149" cy="4699854"/>
            <a:chOff x="0" y="0"/>
            <a:chExt cx="3790950" cy="5586730"/>
          </a:xfrm>
        </p:grpSpPr>
        <p:sp>
          <p:nvSpPr>
            <p:cNvPr id="7" name="Freeform 7"/>
            <p:cNvSpPr/>
            <p:nvPr/>
          </p:nvSpPr>
          <p:spPr>
            <a:xfrm>
              <a:off x="158750" y="158750"/>
              <a:ext cx="3473450" cy="5269230"/>
            </a:xfrm>
            <a:custGeom>
              <a:avLst/>
              <a:gdLst/>
              <a:ahLst/>
              <a:cxnLst/>
              <a:rect l="l" t="t" r="r" b="b"/>
              <a:pathLst>
                <a:path w="3473450" h="5269230">
                  <a:moveTo>
                    <a:pt x="0" y="0"/>
                  </a:moveTo>
                  <a:lnTo>
                    <a:pt x="3473450" y="0"/>
                  </a:lnTo>
                  <a:lnTo>
                    <a:pt x="3473450" y="5269230"/>
                  </a:lnTo>
                  <a:lnTo>
                    <a:pt x="0" y="5269230"/>
                  </a:lnTo>
                  <a:close/>
                </a:path>
              </a:pathLst>
            </a:custGeom>
            <a:blipFill>
              <a:blip r:embed="rId4"/>
              <a:stretch>
                <a:fillRect l="-25850" r="-25850"/>
              </a:stretch>
            </a:blipFill>
          </p:spPr>
        </p:sp>
      </p:grpSp>
      <p:sp>
        <p:nvSpPr>
          <p:cNvPr id="8" name="TextBox 8"/>
          <p:cNvSpPr txBox="1"/>
          <p:nvPr/>
        </p:nvSpPr>
        <p:spPr>
          <a:xfrm>
            <a:off x="11572187" y="7573627"/>
            <a:ext cx="2918588" cy="874741"/>
          </a:xfrm>
          <a:prstGeom prst="rect">
            <a:avLst/>
          </a:prstGeom>
        </p:spPr>
        <p:txBody>
          <a:bodyPr lIns="0" tIns="0" rIns="0" bIns="0" rtlCol="0" anchor="t">
            <a:spAutoFit/>
          </a:bodyPr>
          <a:lstStyle/>
          <a:p>
            <a:pPr algn="ctr">
              <a:lnSpc>
                <a:spcPts val="3233"/>
              </a:lnSpc>
              <a:spcBef>
                <a:spcPct val="0"/>
              </a:spcBef>
            </a:pPr>
            <a:r>
              <a:rPr lang="en-US" sz="2309">
                <a:solidFill>
                  <a:srgbClr val="FFFFFF"/>
                </a:solidFill>
                <a:latin typeface="Agrandir Narrow Bold"/>
              </a:rPr>
              <a:t>Mochamad Varrel Hamsa Putra</a:t>
            </a:r>
          </a:p>
        </p:txBody>
      </p:sp>
      <p:grpSp>
        <p:nvGrpSpPr>
          <p:cNvPr id="9" name="Group 9"/>
          <p:cNvGrpSpPr/>
          <p:nvPr/>
        </p:nvGrpSpPr>
        <p:grpSpPr>
          <a:xfrm>
            <a:off x="7829540" y="3012913"/>
            <a:ext cx="3189149" cy="4699854"/>
            <a:chOff x="0" y="0"/>
            <a:chExt cx="3790950" cy="5586730"/>
          </a:xfrm>
        </p:grpSpPr>
        <p:sp>
          <p:nvSpPr>
            <p:cNvPr id="10" name="Freeform 10"/>
            <p:cNvSpPr/>
            <p:nvPr/>
          </p:nvSpPr>
          <p:spPr>
            <a:xfrm>
              <a:off x="158750" y="158750"/>
              <a:ext cx="3473450" cy="5269230"/>
            </a:xfrm>
            <a:custGeom>
              <a:avLst/>
              <a:gdLst/>
              <a:ahLst/>
              <a:cxnLst/>
              <a:rect l="l" t="t" r="r" b="b"/>
              <a:pathLst>
                <a:path w="3473450" h="5269230">
                  <a:moveTo>
                    <a:pt x="0" y="0"/>
                  </a:moveTo>
                  <a:lnTo>
                    <a:pt x="3473450" y="0"/>
                  </a:lnTo>
                  <a:lnTo>
                    <a:pt x="3473450" y="5269230"/>
                  </a:lnTo>
                  <a:lnTo>
                    <a:pt x="0" y="5269230"/>
                  </a:lnTo>
                  <a:close/>
                </a:path>
              </a:pathLst>
            </a:custGeom>
            <a:blipFill>
              <a:blip r:embed="rId5"/>
              <a:stretch>
                <a:fillRect l="-25850" r="-25850"/>
              </a:stretch>
            </a:blipFill>
          </p:spPr>
        </p:sp>
      </p:grpSp>
      <p:grpSp>
        <p:nvGrpSpPr>
          <p:cNvPr id="11" name="Group 11"/>
          <p:cNvGrpSpPr/>
          <p:nvPr/>
        </p:nvGrpSpPr>
        <p:grpSpPr>
          <a:xfrm>
            <a:off x="11436907" y="3012913"/>
            <a:ext cx="3189149" cy="4699854"/>
            <a:chOff x="0" y="0"/>
            <a:chExt cx="3790950" cy="5586730"/>
          </a:xfrm>
        </p:grpSpPr>
        <p:sp>
          <p:nvSpPr>
            <p:cNvPr id="12" name="Freeform 12"/>
            <p:cNvSpPr/>
            <p:nvPr/>
          </p:nvSpPr>
          <p:spPr>
            <a:xfrm>
              <a:off x="158750" y="158750"/>
              <a:ext cx="3473450" cy="5269230"/>
            </a:xfrm>
            <a:custGeom>
              <a:avLst/>
              <a:gdLst/>
              <a:ahLst/>
              <a:cxnLst/>
              <a:rect l="l" t="t" r="r" b="b"/>
              <a:pathLst>
                <a:path w="3473450" h="5269230">
                  <a:moveTo>
                    <a:pt x="0" y="0"/>
                  </a:moveTo>
                  <a:lnTo>
                    <a:pt x="3473450" y="0"/>
                  </a:lnTo>
                  <a:lnTo>
                    <a:pt x="3473450" y="5269230"/>
                  </a:lnTo>
                  <a:lnTo>
                    <a:pt x="0" y="5269230"/>
                  </a:lnTo>
                  <a:close/>
                </a:path>
              </a:pathLst>
            </a:custGeom>
            <a:blipFill>
              <a:blip r:embed="rId6"/>
              <a:stretch>
                <a:fillRect l="-25850" r="-25850"/>
              </a:stretch>
            </a:blipFill>
          </p:spPr>
        </p:sp>
      </p:grpSp>
      <p:sp>
        <p:nvSpPr>
          <p:cNvPr id="13" name="TextBox 13"/>
          <p:cNvSpPr txBox="1"/>
          <p:nvPr/>
        </p:nvSpPr>
        <p:spPr>
          <a:xfrm>
            <a:off x="4034745" y="7675176"/>
            <a:ext cx="3409182" cy="465188"/>
          </a:xfrm>
          <a:prstGeom prst="rect">
            <a:avLst/>
          </a:prstGeom>
        </p:spPr>
        <p:txBody>
          <a:bodyPr lIns="0" tIns="0" rIns="0" bIns="0" rtlCol="0" anchor="t">
            <a:spAutoFit/>
          </a:bodyPr>
          <a:lstStyle/>
          <a:p>
            <a:pPr algn="ctr">
              <a:lnSpc>
                <a:spcPts val="3233"/>
              </a:lnSpc>
              <a:spcBef>
                <a:spcPct val="0"/>
              </a:spcBef>
            </a:pPr>
            <a:r>
              <a:rPr lang="en-US" sz="2309">
                <a:solidFill>
                  <a:srgbClr val="FFFFFF"/>
                </a:solidFill>
                <a:latin typeface="Agrandir Narrow Bold"/>
              </a:rPr>
              <a:t>Aathifah Alisha Fauziyah</a:t>
            </a:r>
          </a:p>
        </p:txBody>
      </p:sp>
      <p:sp>
        <p:nvSpPr>
          <p:cNvPr id="14" name="TextBox 14"/>
          <p:cNvSpPr txBox="1"/>
          <p:nvPr/>
        </p:nvSpPr>
        <p:spPr>
          <a:xfrm>
            <a:off x="4475132" y="8177784"/>
            <a:ext cx="2373060" cy="346207"/>
          </a:xfrm>
          <a:prstGeom prst="rect">
            <a:avLst/>
          </a:prstGeom>
        </p:spPr>
        <p:txBody>
          <a:bodyPr lIns="0" tIns="0" rIns="0" bIns="0" rtlCol="0" anchor="t">
            <a:spAutoFit/>
          </a:bodyPr>
          <a:lstStyle/>
          <a:p>
            <a:pPr algn="ctr">
              <a:lnSpc>
                <a:spcPts val="2964"/>
              </a:lnSpc>
              <a:spcBef>
                <a:spcPct val="0"/>
              </a:spcBef>
            </a:pPr>
            <a:r>
              <a:rPr lang="en-US" sz="2117">
                <a:solidFill>
                  <a:srgbClr val="FFFFFF"/>
                </a:solidFill>
                <a:latin typeface="Open Sauce Light Italics"/>
              </a:rPr>
              <a:t>2120101668</a:t>
            </a:r>
          </a:p>
        </p:txBody>
      </p:sp>
      <p:sp>
        <p:nvSpPr>
          <p:cNvPr id="15" name="TextBox 15"/>
          <p:cNvSpPr txBox="1"/>
          <p:nvPr/>
        </p:nvSpPr>
        <p:spPr>
          <a:xfrm>
            <a:off x="7838166" y="7675176"/>
            <a:ext cx="3288491" cy="465188"/>
          </a:xfrm>
          <a:prstGeom prst="rect">
            <a:avLst/>
          </a:prstGeom>
        </p:spPr>
        <p:txBody>
          <a:bodyPr lIns="0" tIns="0" rIns="0" bIns="0" rtlCol="0" anchor="t">
            <a:spAutoFit/>
          </a:bodyPr>
          <a:lstStyle/>
          <a:p>
            <a:pPr algn="ctr">
              <a:lnSpc>
                <a:spcPts val="3233"/>
              </a:lnSpc>
              <a:spcBef>
                <a:spcPct val="0"/>
              </a:spcBef>
            </a:pPr>
            <a:r>
              <a:rPr lang="en-US" sz="2309">
                <a:solidFill>
                  <a:srgbClr val="FFFFFF"/>
                </a:solidFill>
                <a:latin typeface="Agrandir Narrow Bold"/>
              </a:rPr>
              <a:t>Aliefyan Hidayah</a:t>
            </a:r>
          </a:p>
        </p:txBody>
      </p:sp>
      <p:sp>
        <p:nvSpPr>
          <p:cNvPr id="16" name="TextBox 16"/>
          <p:cNvSpPr txBox="1"/>
          <p:nvPr/>
        </p:nvSpPr>
        <p:spPr>
          <a:xfrm>
            <a:off x="8237584" y="8177784"/>
            <a:ext cx="2373060" cy="350581"/>
          </a:xfrm>
          <a:prstGeom prst="rect">
            <a:avLst/>
          </a:prstGeom>
        </p:spPr>
        <p:txBody>
          <a:bodyPr lIns="0" tIns="0" rIns="0" bIns="0" rtlCol="0" anchor="t">
            <a:spAutoFit/>
          </a:bodyPr>
          <a:lstStyle/>
          <a:p>
            <a:pPr algn="ctr">
              <a:lnSpc>
                <a:spcPts val="2964"/>
              </a:lnSpc>
              <a:spcBef>
                <a:spcPct val="0"/>
              </a:spcBef>
            </a:pPr>
            <a:r>
              <a:rPr lang="en-US" sz="2117">
                <a:solidFill>
                  <a:srgbClr val="FFFFFF"/>
                </a:solidFill>
                <a:latin typeface="Open Sauce Light Italics"/>
              </a:rPr>
              <a:t>2120101677</a:t>
            </a:r>
          </a:p>
        </p:txBody>
      </p:sp>
      <p:sp>
        <p:nvSpPr>
          <p:cNvPr id="17" name="TextBox 17"/>
          <p:cNvSpPr txBox="1"/>
          <p:nvPr/>
        </p:nvSpPr>
        <p:spPr>
          <a:xfrm>
            <a:off x="11844951" y="8516591"/>
            <a:ext cx="2373060" cy="350581"/>
          </a:xfrm>
          <a:prstGeom prst="rect">
            <a:avLst/>
          </a:prstGeom>
        </p:spPr>
        <p:txBody>
          <a:bodyPr lIns="0" tIns="0" rIns="0" bIns="0" rtlCol="0" anchor="t">
            <a:spAutoFit/>
          </a:bodyPr>
          <a:lstStyle/>
          <a:p>
            <a:pPr algn="ctr">
              <a:lnSpc>
                <a:spcPts val="2964"/>
              </a:lnSpc>
              <a:spcBef>
                <a:spcPct val="0"/>
              </a:spcBef>
            </a:pPr>
            <a:r>
              <a:rPr lang="en-US" sz="2117">
                <a:solidFill>
                  <a:srgbClr val="FFFFFF"/>
                </a:solidFill>
                <a:latin typeface="Open Sauce Light Italics"/>
              </a:rPr>
              <a:t>2120101724</a:t>
            </a:r>
          </a:p>
        </p:txBody>
      </p:sp>
      <p:sp>
        <p:nvSpPr>
          <p:cNvPr id="18" name="TextBox 18"/>
          <p:cNvSpPr txBox="1"/>
          <p:nvPr/>
        </p:nvSpPr>
        <p:spPr>
          <a:xfrm>
            <a:off x="5904121" y="1988486"/>
            <a:ext cx="6479757" cy="774590"/>
          </a:xfrm>
          <a:prstGeom prst="rect">
            <a:avLst/>
          </a:prstGeom>
        </p:spPr>
        <p:txBody>
          <a:bodyPr lIns="0" tIns="0" rIns="0" bIns="0" rtlCol="0" anchor="t">
            <a:spAutoFit/>
          </a:bodyPr>
          <a:lstStyle/>
          <a:p>
            <a:pPr algn="ctr">
              <a:lnSpc>
                <a:spcPts val="6049"/>
              </a:lnSpc>
            </a:pPr>
            <a:r>
              <a:rPr lang="en-US" sz="5499" spc="175">
                <a:solidFill>
                  <a:srgbClr val="000000"/>
                </a:solidFill>
                <a:latin typeface="Days"/>
              </a:rPr>
              <a:t>Profil Kelompok</a:t>
            </a:r>
          </a:p>
        </p:txBody>
      </p:sp>
      <p:sp>
        <p:nvSpPr>
          <p:cNvPr id="19" name="Freeform 19"/>
          <p:cNvSpPr/>
          <p:nvPr/>
        </p:nvSpPr>
        <p:spPr>
          <a:xfrm>
            <a:off x="16154924" y="1028700"/>
            <a:ext cx="1104376" cy="1111739"/>
          </a:xfrm>
          <a:custGeom>
            <a:avLst/>
            <a:gdLst/>
            <a:ahLst/>
            <a:cxnLst/>
            <a:rect l="l" t="t" r="r" b="b"/>
            <a:pathLst>
              <a:path w="1104376" h="1111739">
                <a:moveTo>
                  <a:pt x="0" y="0"/>
                </a:moveTo>
                <a:lnTo>
                  <a:pt x="1104376" y="0"/>
                </a:lnTo>
                <a:lnTo>
                  <a:pt x="1104376" y="1111739"/>
                </a:lnTo>
                <a:lnTo>
                  <a:pt x="0" y="1111739"/>
                </a:lnTo>
                <a:lnTo>
                  <a:pt x="0" y="0"/>
                </a:lnTo>
                <a:close/>
              </a:path>
            </a:pathLst>
          </a:custGeom>
          <a:blipFill>
            <a:blip r:embed="rId7"/>
            <a:stretch>
              <a:fillRect/>
            </a:stretch>
          </a:blip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7046" b="-27046"/>
            </a:stretch>
          </a:blipFill>
        </p:spPr>
      </p:sp>
      <p:grpSp>
        <p:nvGrpSpPr>
          <p:cNvPr id="3" name="Group 3"/>
          <p:cNvGrpSpPr/>
          <p:nvPr/>
        </p:nvGrpSpPr>
        <p:grpSpPr>
          <a:xfrm>
            <a:off x="1425649" y="2529377"/>
            <a:ext cx="15436702" cy="5995067"/>
            <a:chOff x="0" y="0"/>
            <a:chExt cx="4065633" cy="1578948"/>
          </a:xfrm>
        </p:grpSpPr>
        <p:sp>
          <p:nvSpPr>
            <p:cNvPr id="4" name="Freeform 4"/>
            <p:cNvSpPr/>
            <p:nvPr/>
          </p:nvSpPr>
          <p:spPr>
            <a:xfrm>
              <a:off x="0" y="0"/>
              <a:ext cx="4065634" cy="1578948"/>
            </a:xfrm>
            <a:custGeom>
              <a:avLst/>
              <a:gdLst/>
              <a:ahLst/>
              <a:cxnLst/>
              <a:rect l="l" t="t" r="r" b="b"/>
              <a:pathLst>
                <a:path w="4065634" h="1578948">
                  <a:moveTo>
                    <a:pt x="0" y="0"/>
                  </a:moveTo>
                  <a:lnTo>
                    <a:pt x="4065634" y="0"/>
                  </a:lnTo>
                  <a:lnTo>
                    <a:pt x="4065634" y="1578948"/>
                  </a:lnTo>
                  <a:lnTo>
                    <a:pt x="0" y="1578948"/>
                  </a:lnTo>
                  <a:close/>
                </a:path>
              </a:pathLst>
            </a:custGeom>
            <a:solidFill>
              <a:srgbClr val="F5F5F5"/>
            </a:solidFill>
            <a:ln cap="sq">
              <a:noFill/>
              <a:prstDash val="solid"/>
              <a:miter/>
            </a:ln>
          </p:spPr>
        </p:sp>
        <p:sp>
          <p:nvSpPr>
            <p:cNvPr id="5" name="TextBox 5"/>
            <p:cNvSpPr txBox="1"/>
            <p:nvPr/>
          </p:nvSpPr>
          <p:spPr>
            <a:xfrm>
              <a:off x="0" y="-28575"/>
              <a:ext cx="4065633" cy="1607523"/>
            </a:xfrm>
            <a:prstGeom prst="rect">
              <a:avLst/>
            </a:prstGeom>
          </p:spPr>
          <p:txBody>
            <a:bodyPr lIns="50800" tIns="50800" rIns="50800" bIns="50800" rtlCol="0" anchor="ctr"/>
            <a:lstStyle/>
            <a:p>
              <a:pPr algn="ctr">
                <a:lnSpc>
                  <a:spcPts val="1869"/>
                </a:lnSpc>
              </a:pPr>
              <a:endParaRPr/>
            </a:p>
          </p:txBody>
        </p:sp>
      </p:grpSp>
      <p:grpSp>
        <p:nvGrpSpPr>
          <p:cNvPr id="6" name="Group 6"/>
          <p:cNvGrpSpPr/>
          <p:nvPr/>
        </p:nvGrpSpPr>
        <p:grpSpPr>
          <a:xfrm>
            <a:off x="2141985" y="1731407"/>
            <a:ext cx="7284828" cy="7284799"/>
            <a:chOff x="0" y="0"/>
            <a:chExt cx="6350025" cy="6350000"/>
          </a:xfrm>
        </p:grpSpPr>
        <p:sp>
          <p:nvSpPr>
            <p:cNvPr id="7" name="Freeform 7"/>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3"/>
              <a:stretch>
                <a:fillRect l="-5040" r="-5040"/>
              </a:stretch>
            </a:blipFill>
          </p:spPr>
        </p:sp>
      </p:grpSp>
      <p:sp>
        <p:nvSpPr>
          <p:cNvPr id="8" name="AutoShape 8"/>
          <p:cNvSpPr/>
          <p:nvPr/>
        </p:nvSpPr>
        <p:spPr>
          <a:xfrm flipH="1" flipV="1">
            <a:off x="9733888" y="4258788"/>
            <a:ext cx="10218510" cy="0"/>
          </a:xfrm>
          <a:prstGeom prst="line">
            <a:avLst/>
          </a:prstGeom>
          <a:ln w="76200" cap="flat">
            <a:solidFill>
              <a:srgbClr val="C23A97"/>
            </a:solidFill>
            <a:prstDash val="solid"/>
            <a:headEnd type="none" w="sm" len="sm"/>
            <a:tailEnd type="none" w="sm" len="sm"/>
          </a:ln>
        </p:spPr>
      </p:sp>
      <p:sp>
        <p:nvSpPr>
          <p:cNvPr id="9" name="TextBox 9"/>
          <p:cNvSpPr txBox="1"/>
          <p:nvPr/>
        </p:nvSpPr>
        <p:spPr>
          <a:xfrm>
            <a:off x="9733888" y="3255488"/>
            <a:ext cx="6185598" cy="742271"/>
          </a:xfrm>
          <a:prstGeom prst="rect">
            <a:avLst/>
          </a:prstGeom>
        </p:spPr>
        <p:txBody>
          <a:bodyPr lIns="0" tIns="0" rIns="0" bIns="0" rtlCol="0" anchor="t">
            <a:spAutoFit/>
          </a:bodyPr>
          <a:lstStyle/>
          <a:p>
            <a:pPr algn="r">
              <a:lnSpc>
                <a:spcPts val="5719"/>
              </a:lnSpc>
            </a:pPr>
            <a:r>
              <a:rPr lang="en-US" sz="5199" spc="166">
                <a:solidFill>
                  <a:srgbClr val="000000"/>
                </a:solidFill>
                <a:latin typeface="Open Sauce Medium"/>
              </a:rPr>
              <a:t>DESIGN</a:t>
            </a:r>
          </a:p>
        </p:txBody>
      </p:sp>
      <p:sp>
        <p:nvSpPr>
          <p:cNvPr id="10" name="TextBox 10"/>
          <p:cNvSpPr txBox="1"/>
          <p:nvPr/>
        </p:nvSpPr>
        <p:spPr>
          <a:xfrm>
            <a:off x="10611247" y="4592163"/>
            <a:ext cx="5308239" cy="1865625"/>
          </a:xfrm>
          <a:prstGeom prst="rect">
            <a:avLst/>
          </a:prstGeom>
        </p:spPr>
        <p:txBody>
          <a:bodyPr lIns="0" tIns="0" rIns="0" bIns="0" rtlCol="0" anchor="t">
            <a:spAutoFit/>
          </a:bodyPr>
          <a:lstStyle/>
          <a:p>
            <a:pPr algn="just">
              <a:lnSpc>
                <a:spcPts val="2499"/>
              </a:lnSpc>
            </a:pPr>
            <a:r>
              <a:rPr lang="en-US" sz="1700">
                <a:solidFill>
                  <a:srgbClr val="000000"/>
                </a:solidFill>
                <a:latin typeface="Open Sauce Light"/>
              </a:rPr>
              <a:t>Desain yang kami terapkan pada implementasi pembangunan aplikasi File Sharing berbasis website menggunakan sistem dua pihak , yaitu antara penerima dan pengirim file. Dari kedua pihak tersebut akan mendapatkan perbedaan sistem mengenai penggunaan aplikasi ini. </a:t>
            </a:r>
          </a:p>
        </p:txBody>
      </p:sp>
      <p:sp>
        <p:nvSpPr>
          <p:cNvPr id="11" name="Freeform 11"/>
          <p:cNvSpPr/>
          <p:nvPr/>
        </p:nvSpPr>
        <p:spPr>
          <a:xfrm>
            <a:off x="12538550" y="3314674"/>
            <a:ext cx="576275" cy="576275"/>
          </a:xfrm>
          <a:custGeom>
            <a:avLst/>
            <a:gdLst/>
            <a:ahLst/>
            <a:cxnLst/>
            <a:rect l="l" t="t" r="r" b="b"/>
            <a:pathLst>
              <a:path w="576275" h="576275">
                <a:moveTo>
                  <a:pt x="0" y="0"/>
                </a:moveTo>
                <a:lnTo>
                  <a:pt x="576275" y="0"/>
                </a:lnTo>
                <a:lnTo>
                  <a:pt x="576275" y="576275"/>
                </a:lnTo>
                <a:lnTo>
                  <a:pt x="0" y="5762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7046" b="-27046"/>
            </a:stretch>
          </a:blipFill>
        </p:spPr>
      </p:sp>
      <p:grpSp>
        <p:nvGrpSpPr>
          <p:cNvPr id="3" name="Group 3"/>
          <p:cNvGrpSpPr/>
          <p:nvPr/>
        </p:nvGrpSpPr>
        <p:grpSpPr>
          <a:xfrm>
            <a:off x="1425649" y="2529377"/>
            <a:ext cx="15436702" cy="5995067"/>
            <a:chOff x="0" y="0"/>
            <a:chExt cx="4065633" cy="1578948"/>
          </a:xfrm>
        </p:grpSpPr>
        <p:sp>
          <p:nvSpPr>
            <p:cNvPr id="4" name="Freeform 4"/>
            <p:cNvSpPr/>
            <p:nvPr/>
          </p:nvSpPr>
          <p:spPr>
            <a:xfrm>
              <a:off x="0" y="0"/>
              <a:ext cx="4065634" cy="1578948"/>
            </a:xfrm>
            <a:custGeom>
              <a:avLst/>
              <a:gdLst/>
              <a:ahLst/>
              <a:cxnLst/>
              <a:rect l="l" t="t" r="r" b="b"/>
              <a:pathLst>
                <a:path w="4065634" h="1578948">
                  <a:moveTo>
                    <a:pt x="0" y="0"/>
                  </a:moveTo>
                  <a:lnTo>
                    <a:pt x="4065634" y="0"/>
                  </a:lnTo>
                  <a:lnTo>
                    <a:pt x="4065634" y="1578948"/>
                  </a:lnTo>
                  <a:lnTo>
                    <a:pt x="0" y="1578948"/>
                  </a:lnTo>
                  <a:close/>
                </a:path>
              </a:pathLst>
            </a:custGeom>
            <a:solidFill>
              <a:srgbClr val="F5F5F5"/>
            </a:solidFill>
            <a:ln cap="sq">
              <a:noFill/>
              <a:prstDash val="solid"/>
              <a:miter/>
            </a:ln>
          </p:spPr>
        </p:sp>
        <p:sp>
          <p:nvSpPr>
            <p:cNvPr id="5" name="TextBox 5"/>
            <p:cNvSpPr txBox="1"/>
            <p:nvPr/>
          </p:nvSpPr>
          <p:spPr>
            <a:xfrm>
              <a:off x="0" y="-28575"/>
              <a:ext cx="4065633" cy="1607523"/>
            </a:xfrm>
            <a:prstGeom prst="rect">
              <a:avLst/>
            </a:prstGeom>
          </p:spPr>
          <p:txBody>
            <a:bodyPr lIns="50800" tIns="50800" rIns="50800" bIns="50800" rtlCol="0" anchor="ctr"/>
            <a:lstStyle/>
            <a:p>
              <a:pPr algn="ctr">
                <a:lnSpc>
                  <a:spcPts val="1869"/>
                </a:lnSpc>
              </a:pPr>
              <a:endParaRPr/>
            </a:p>
          </p:txBody>
        </p:sp>
      </p:grpSp>
      <p:grpSp>
        <p:nvGrpSpPr>
          <p:cNvPr id="6" name="Group 6"/>
          <p:cNvGrpSpPr/>
          <p:nvPr/>
        </p:nvGrpSpPr>
        <p:grpSpPr>
          <a:xfrm>
            <a:off x="2141985" y="1731407"/>
            <a:ext cx="7284828" cy="7284799"/>
            <a:chOff x="0" y="0"/>
            <a:chExt cx="6350025" cy="6350000"/>
          </a:xfrm>
        </p:grpSpPr>
        <p:sp>
          <p:nvSpPr>
            <p:cNvPr id="7" name="Freeform 7"/>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3"/>
              <a:stretch>
                <a:fillRect l="-5040" r="-5040"/>
              </a:stretch>
            </a:blipFill>
          </p:spPr>
        </p:sp>
      </p:grpSp>
      <p:sp>
        <p:nvSpPr>
          <p:cNvPr id="8" name="AutoShape 8"/>
          <p:cNvSpPr/>
          <p:nvPr/>
        </p:nvSpPr>
        <p:spPr>
          <a:xfrm flipH="1" flipV="1">
            <a:off x="9733888" y="4258788"/>
            <a:ext cx="10218510" cy="0"/>
          </a:xfrm>
          <a:prstGeom prst="line">
            <a:avLst/>
          </a:prstGeom>
          <a:ln w="76200" cap="flat">
            <a:solidFill>
              <a:srgbClr val="C23A97"/>
            </a:solidFill>
            <a:prstDash val="solid"/>
            <a:headEnd type="none" w="sm" len="sm"/>
            <a:tailEnd type="none" w="sm" len="sm"/>
          </a:ln>
        </p:spPr>
      </p:sp>
      <p:sp>
        <p:nvSpPr>
          <p:cNvPr id="9" name="TextBox 9"/>
          <p:cNvSpPr txBox="1"/>
          <p:nvPr/>
        </p:nvSpPr>
        <p:spPr>
          <a:xfrm>
            <a:off x="9733888" y="3255488"/>
            <a:ext cx="6185598" cy="742271"/>
          </a:xfrm>
          <a:prstGeom prst="rect">
            <a:avLst/>
          </a:prstGeom>
        </p:spPr>
        <p:txBody>
          <a:bodyPr lIns="0" tIns="0" rIns="0" bIns="0" rtlCol="0" anchor="t">
            <a:spAutoFit/>
          </a:bodyPr>
          <a:lstStyle/>
          <a:p>
            <a:pPr algn="r">
              <a:lnSpc>
                <a:spcPts val="5719"/>
              </a:lnSpc>
            </a:pPr>
            <a:r>
              <a:rPr lang="en-US" sz="5199" spc="166">
                <a:solidFill>
                  <a:srgbClr val="000000"/>
                </a:solidFill>
                <a:latin typeface="Open Sauce Medium"/>
              </a:rPr>
              <a:t>REGISTRASI</a:t>
            </a:r>
          </a:p>
        </p:txBody>
      </p:sp>
      <p:sp>
        <p:nvSpPr>
          <p:cNvPr id="10" name="TextBox 10"/>
          <p:cNvSpPr txBox="1"/>
          <p:nvPr/>
        </p:nvSpPr>
        <p:spPr>
          <a:xfrm>
            <a:off x="10611247" y="4592163"/>
            <a:ext cx="5308239" cy="3437139"/>
          </a:xfrm>
          <a:prstGeom prst="rect">
            <a:avLst/>
          </a:prstGeom>
        </p:spPr>
        <p:txBody>
          <a:bodyPr lIns="0" tIns="0" rIns="0" bIns="0" rtlCol="0" anchor="t">
            <a:spAutoFit/>
          </a:bodyPr>
          <a:lstStyle/>
          <a:p>
            <a:pPr marL="367031" lvl="1" indent="-183515" algn="just">
              <a:lnSpc>
                <a:spcPts val="2499"/>
              </a:lnSpc>
              <a:buFont typeface="Arial"/>
              <a:buChar char="•"/>
            </a:pPr>
            <a:r>
              <a:rPr lang="en-US" sz="1700">
                <a:solidFill>
                  <a:srgbClr val="000000"/>
                </a:solidFill>
                <a:latin typeface="Open Sauce Light"/>
              </a:rPr>
              <a:t>Membuat akun dengan melakukan registrasi pada laman registrasi</a:t>
            </a:r>
          </a:p>
          <a:p>
            <a:pPr marL="367031" lvl="1" indent="-183515" algn="just">
              <a:lnSpc>
                <a:spcPts val="2499"/>
              </a:lnSpc>
              <a:buFont typeface="Arial"/>
              <a:buChar char="•"/>
            </a:pPr>
            <a:r>
              <a:rPr lang="en-US" sz="1700">
                <a:solidFill>
                  <a:srgbClr val="000000"/>
                </a:solidFill>
                <a:latin typeface="Open Sauce Light"/>
              </a:rPr>
              <a:t>Pembuatan akun akan memrlukan 3 identitas utama yaitu berupa username, email, dan password</a:t>
            </a:r>
          </a:p>
          <a:p>
            <a:pPr marL="367031" lvl="1" indent="-183515" algn="just">
              <a:lnSpc>
                <a:spcPts val="2499"/>
              </a:lnSpc>
              <a:buFont typeface="Arial"/>
              <a:buChar char="•"/>
            </a:pPr>
            <a:r>
              <a:rPr lang="en-US" sz="1700">
                <a:solidFill>
                  <a:srgbClr val="000000"/>
                </a:solidFill>
                <a:latin typeface="Open Sauce Light"/>
              </a:rPr>
              <a:t>Email harus bersifat unik dan tidak boleh sama untuk membedakan dengan akun lainnya</a:t>
            </a:r>
          </a:p>
          <a:p>
            <a:pPr marL="367031" lvl="1" indent="-183515" algn="just">
              <a:lnSpc>
                <a:spcPts val="2499"/>
              </a:lnSpc>
              <a:buFont typeface="Arial"/>
              <a:buChar char="•"/>
            </a:pPr>
            <a:r>
              <a:rPr lang="en-US" sz="1700">
                <a:solidFill>
                  <a:srgbClr val="000000"/>
                </a:solidFill>
                <a:latin typeface="Open Sauce Light"/>
              </a:rPr>
              <a:t>Pembuatan password harus menggunakan requirement mengenai pembuatan password yang aman </a:t>
            </a:r>
          </a:p>
          <a:p>
            <a:pPr algn="just">
              <a:lnSpc>
                <a:spcPts val="2499"/>
              </a:lnSpc>
            </a:pPr>
            <a:endParaRPr lang="en-US" sz="1700">
              <a:solidFill>
                <a:srgbClr val="000000"/>
              </a:solidFill>
              <a:latin typeface="Open Sauce Light"/>
            </a:endParaRPr>
          </a:p>
        </p:txBody>
      </p:sp>
      <p:sp>
        <p:nvSpPr>
          <p:cNvPr id="11" name="TextBox 11"/>
          <p:cNvSpPr txBox="1"/>
          <p:nvPr/>
        </p:nvSpPr>
        <p:spPr>
          <a:xfrm>
            <a:off x="9733888" y="1453731"/>
            <a:ext cx="6185598" cy="742271"/>
          </a:xfrm>
          <a:prstGeom prst="rect">
            <a:avLst/>
          </a:prstGeom>
        </p:spPr>
        <p:txBody>
          <a:bodyPr lIns="0" tIns="0" rIns="0" bIns="0" rtlCol="0" anchor="t">
            <a:spAutoFit/>
          </a:bodyPr>
          <a:lstStyle/>
          <a:p>
            <a:pPr>
              <a:lnSpc>
                <a:spcPts val="5719"/>
              </a:lnSpc>
            </a:pPr>
            <a:r>
              <a:rPr lang="en-US" sz="5199" spc="166">
                <a:solidFill>
                  <a:srgbClr val="FFFFFF"/>
                </a:solidFill>
                <a:latin typeface="Open Sauce Medium"/>
              </a:rPr>
              <a:t>DESIGN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7046" b="-27046"/>
            </a:stretch>
          </a:blipFill>
        </p:spPr>
      </p:sp>
      <p:grpSp>
        <p:nvGrpSpPr>
          <p:cNvPr id="3" name="Group 3"/>
          <p:cNvGrpSpPr/>
          <p:nvPr/>
        </p:nvGrpSpPr>
        <p:grpSpPr>
          <a:xfrm>
            <a:off x="1425649" y="2529377"/>
            <a:ext cx="15436702" cy="5995067"/>
            <a:chOff x="0" y="0"/>
            <a:chExt cx="4065633" cy="1578948"/>
          </a:xfrm>
        </p:grpSpPr>
        <p:sp>
          <p:nvSpPr>
            <p:cNvPr id="4" name="Freeform 4"/>
            <p:cNvSpPr/>
            <p:nvPr/>
          </p:nvSpPr>
          <p:spPr>
            <a:xfrm>
              <a:off x="0" y="0"/>
              <a:ext cx="4065634" cy="1578948"/>
            </a:xfrm>
            <a:custGeom>
              <a:avLst/>
              <a:gdLst/>
              <a:ahLst/>
              <a:cxnLst/>
              <a:rect l="l" t="t" r="r" b="b"/>
              <a:pathLst>
                <a:path w="4065634" h="1578948">
                  <a:moveTo>
                    <a:pt x="0" y="0"/>
                  </a:moveTo>
                  <a:lnTo>
                    <a:pt x="4065634" y="0"/>
                  </a:lnTo>
                  <a:lnTo>
                    <a:pt x="4065634" y="1578948"/>
                  </a:lnTo>
                  <a:lnTo>
                    <a:pt x="0" y="1578948"/>
                  </a:lnTo>
                  <a:close/>
                </a:path>
              </a:pathLst>
            </a:custGeom>
            <a:solidFill>
              <a:srgbClr val="F5F5F5"/>
            </a:solidFill>
            <a:ln cap="sq">
              <a:noFill/>
              <a:prstDash val="solid"/>
              <a:miter/>
            </a:ln>
          </p:spPr>
        </p:sp>
        <p:sp>
          <p:nvSpPr>
            <p:cNvPr id="5" name="TextBox 5"/>
            <p:cNvSpPr txBox="1"/>
            <p:nvPr/>
          </p:nvSpPr>
          <p:spPr>
            <a:xfrm>
              <a:off x="0" y="-28575"/>
              <a:ext cx="4065633" cy="1607523"/>
            </a:xfrm>
            <a:prstGeom prst="rect">
              <a:avLst/>
            </a:prstGeom>
          </p:spPr>
          <p:txBody>
            <a:bodyPr lIns="50800" tIns="50800" rIns="50800" bIns="50800" rtlCol="0" anchor="ctr"/>
            <a:lstStyle/>
            <a:p>
              <a:pPr algn="ctr">
                <a:lnSpc>
                  <a:spcPts val="1869"/>
                </a:lnSpc>
              </a:pPr>
              <a:endParaRPr/>
            </a:p>
          </p:txBody>
        </p:sp>
      </p:grpSp>
      <p:grpSp>
        <p:nvGrpSpPr>
          <p:cNvPr id="6" name="Group 6"/>
          <p:cNvGrpSpPr/>
          <p:nvPr/>
        </p:nvGrpSpPr>
        <p:grpSpPr>
          <a:xfrm>
            <a:off x="2141985" y="1731407"/>
            <a:ext cx="7284828" cy="7284799"/>
            <a:chOff x="0" y="0"/>
            <a:chExt cx="6350025" cy="6350000"/>
          </a:xfrm>
        </p:grpSpPr>
        <p:sp>
          <p:nvSpPr>
            <p:cNvPr id="7" name="Freeform 7"/>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3"/>
              <a:stretch>
                <a:fillRect l="-5040" r="-5040"/>
              </a:stretch>
            </a:blipFill>
          </p:spPr>
        </p:sp>
      </p:grpSp>
      <p:sp>
        <p:nvSpPr>
          <p:cNvPr id="8" name="AutoShape 8"/>
          <p:cNvSpPr/>
          <p:nvPr/>
        </p:nvSpPr>
        <p:spPr>
          <a:xfrm flipH="1" flipV="1">
            <a:off x="9733888" y="4258788"/>
            <a:ext cx="10218510" cy="0"/>
          </a:xfrm>
          <a:prstGeom prst="line">
            <a:avLst/>
          </a:prstGeom>
          <a:ln w="76200" cap="flat">
            <a:solidFill>
              <a:srgbClr val="C23A97"/>
            </a:solidFill>
            <a:prstDash val="solid"/>
            <a:headEnd type="none" w="sm" len="sm"/>
            <a:tailEnd type="none" w="sm" len="sm"/>
          </a:ln>
        </p:spPr>
      </p:sp>
      <p:sp>
        <p:nvSpPr>
          <p:cNvPr id="9" name="TextBox 9"/>
          <p:cNvSpPr txBox="1"/>
          <p:nvPr/>
        </p:nvSpPr>
        <p:spPr>
          <a:xfrm>
            <a:off x="9733888" y="3255488"/>
            <a:ext cx="6185598" cy="742271"/>
          </a:xfrm>
          <a:prstGeom prst="rect">
            <a:avLst/>
          </a:prstGeom>
        </p:spPr>
        <p:txBody>
          <a:bodyPr lIns="0" tIns="0" rIns="0" bIns="0" rtlCol="0" anchor="t">
            <a:spAutoFit/>
          </a:bodyPr>
          <a:lstStyle/>
          <a:p>
            <a:pPr algn="r">
              <a:lnSpc>
                <a:spcPts val="5719"/>
              </a:lnSpc>
            </a:pPr>
            <a:r>
              <a:rPr lang="en-US" sz="5199" spc="166">
                <a:solidFill>
                  <a:srgbClr val="000000"/>
                </a:solidFill>
                <a:latin typeface="Open Sauce Medium"/>
              </a:rPr>
              <a:t>LOG IN</a:t>
            </a:r>
          </a:p>
        </p:txBody>
      </p:sp>
      <p:sp>
        <p:nvSpPr>
          <p:cNvPr id="10" name="TextBox 10"/>
          <p:cNvSpPr txBox="1"/>
          <p:nvPr/>
        </p:nvSpPr>
        <p:spPr>
          <a:xfrm>
            <a:off x="10611247" y="4592163"/>
            <a:ext cx="5308239" cy="2494231"/>
          </a:xfrm>
          <a:prstGeom prst="rect">
            <a:avLst/>
          </a:prstGeom>
        </p:spPr>
        <p:txBody>
          <a:bodyPr lIns="0" tIns="0" rIns="0" bIns="0" rtlCol="0" anchor="t">
            <a:spAutoFit/>
          </a:bodyPr>
          <a:lstStyle/>
          <a:p>
            <a:pPr marL="367031" lvl="1" indent="-183515" algn="just">
              <a:lnSpc>
                <a:spcPts val="2499"/>
              </a:lnSpc>
              <a:buFont typeface="Arial"/>
              <a:buChar char="•"/>
            </a:pPr>
            <a:r>
              <a:rPr lang="en-US" sz="1700">
                <a:solidFill>
                  <a:srgbClr val="000000"/>
                </a:solidFill>
                <a:latin typeface="Open Sauce Light"/>
              </a:rPr>
              <a:t>Pengguna akan mendapatkan dua clear form untuk mengisikan alamat email dan password dari sebuah akun</a:t>
            </a:r>
          </a:p>
          <a:p>
            <a:pPr algn="just">
              <a:lnSpc>
                <a:spcPts val="2499"/>
              </a:lnSpc>
            </a:pPr>
            <a:endParaRPr lang="en-US" sz="1700">
              <a:solidFill>
                <a:srgbClr val="000000"/>
              </a:solidFill>
              <a:latin typeface="Open Sauce Light"/>
            </a:endParaRPr>
          </a:p>
          <a:p>
            <a:pPr marL="367031" lvl="1" indent="-183515" algn="just">
              <a:lnSpc>
                <a:spcPts val="2499"/>
              </a:lnSpc>
              <a:buFont typeface="Arial"/>
              <a:buChar char="•"/>
            </a:pPr>
            <a:r>
              <a:rPr lang="en-US" sz="1700">
                <a:solidFill>
                  <a:srgbClr val="000000"/>
                </a:solidFill>
                <a:latin typeface="Open Sauce Light"/>
              </a:rPr>
              <a:t>Diberlakukannya encoding dan escaping data untuk mencegah adanya input script yang tidak sesuai</a:t>
            </a:r>
          </a:p>
          <a:p>
            <a:pPr algn="just">
              <a:lnSpc>
                <a:spcPts val="2499"/>
              </a:lnSpc>
            </a:pPr>
            <a:endParaRPr lang="en-US" sz="1700">
              <a:solidFill>
                <a:srgbClr val="000000"/>
              </a:solidFill>
              <a:latin typeface="Open Sauce Light"/>
            </a:endParaRPr>
          </a:p>
        </p:txBody>
      </p:sp>
      <p:sp>
        <p:nvSpPr>
          <p:cNvPr id="11" name="TextBox 11"/>
          <p:cNvSpPr txBox="1"/>
          <p:nvPr/>
        </p:nvSpPr>
        <p:spPr>
          <a:xfrm>
            <a:off x="9733888" y="1453731"/>
            <a:ext cx="6185598" cy="742271"/>
          </a:xfrm>
          <a:prstGeom prst="rect">
            <a:avLst/>
          </a:prstGeom>
        </p:spPr>
        <p:txBody>
          <a:bodyPr lIns="0" tIns="0" rIns="0" bIns="0" rtlCol="0" anchor="t">
            <a:spAutoFit/>
          </a:bodyPr>
          <a:lstStyle/>
          <a:p>
            <a:pPr>
              <a:lnSpc>
                <a:spcPts val="5719"/>
              </a:lnSpc>
            </a:pPr>
            <a:r>
              <a:rPr lang="en-US" sz="5199" spc="166">
                <a:solidFill>
                  <a:srgbClr val="FFFFFF"/>
                </a:solidFill>
                <a:latin typeface="Open Sauce Medium"/>
              </a:rPr>
              <a:t>DESIGN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7046" b="-27046"/>
            </a:stretch>
          </a:blipFill>
        </p:spPr>
      </p:sp>
      <p:grpSp>
        <p:nvGrpSpPr>
          <p:cNvPr id="3" name="Group 3"/>
          <p:cNvGrpSpPr/>
          <p:nvPr/>
        </p:nvGrpSpPr>
        <p:grpSpPr>
          <a:xfrm>
            <a:off x="1425649" y="2529377"/>
            <a:ext cx="15436702" cy="5995067"/>
            <a:chOff x="0" y="0"/>
            <a:chExt cx="4065633" cy="1578948"/>
          </a:xfrm>
        </p:grpSpPr>
        <p:sp>
          <p:nvSpPr>
            <p:cNvPr id="4" name="Freeform 4"/>
            <p:cNvSpPr/>
            <p:nvPr/>
          </p:nvSpPr>
          <p:spPr>
            <a:xfrm>
              <a:off x="0" y="0"/>
              <a:ext cx="4065634" cy="1578948"/>
            </a:xfrm>
            <a:custGeom>
              <a:avLst/>
              <a:gdLst/>
              <a:ahLst/>
              <a:cxnLst/>
              <a:rect l="l" t="t" r="r" b="b"/>
              <a:pathLst>
                <a:path w="4065634" h="1578948">
                  <a:moveTo>
                    <a:pt x="0" y="0"/>
                  </a:moveTo>
                  <a:lnTo>
                    <a:pt x="4065634" y="0"/>
                  </a:lnTo>
                  <a:lnTo>
                    <a:pt x="4065634" y="1578948"/>
                  </a:lnTo>
                  <a:lnTo>
                    <a:pt x="0" y="1578948"/>
                  </a:lnTo>
                  <a:close/>
                </a:path>
              </a:pathLst>
            </a:custGeom>
            <a:solidFill>
              <a:srgbClr val="F5F5F5"/>
            </a:solidFill>
            <a:ln cap="sq">
              <a:noFill/>
              <a:prstDash val="solid"/>
              <a:miter/>
            </a:ln>
          </p:spPr>
        </p:sp>
        <p:sp>
          <p:nvSpPr>
            <p:cNvPr id="5" name="TextBox 5"/>
            <p:cNvSpPr txBox="1"/>
            <p:nvPr/>
          </p:nvSpPr>
          <p:spPr>
            <a:xfrm>
              <a:off x="0" y="-28575"/>
              <a:ext cx="4065633" cy="1607523"/>
            </a:xfrm>
            <a:prstGeom prst="rect">
              <a:avLst/>
            </a:prstGeom>
          </p:spPr>
          <p:txBody>
            <a:bodyPr lIns="50800" tIns="50800" rIns="50800" bIns="50800" rtlCol="0" anchor="ctr"/>
            <a:lstStyle/>
            <a:p>
              <a:pPr algn="ctr">
                <a:lnSpc>
                  <a:spcPts val="1869"/>
                </a:lnSpc>
              </a:pPr>
              <a:endParaRPr/>
            </a:p>
          </p:txBody>
        </p:sp>
      </p:grpSp>
      <p:grpSp>
        <p:nvGrpSpPr>
          <p:cNvPr id="6" name="Group 6"/>
          <p:cNvGrpSpPr/>
          <p:nvPr/>
        </p:nvGrpSpPr>
        <p:grpSpPr>
          <a:xfrm>
            <a:off x="2141985" y="1731407"/>
            <a:ext cx="7284828" cy="7284799"/>
            <a:chOff x="0" y="0"/>
            <a:chExt cx="6350025" cy="6350000"/>
          </a:xfrm>
        </p:grpSpPr>
        <p:sp>
          <p:nvSpPr>
            <p:cNvPr id="7" name="Freeform 7"/>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3"/>
              <a:stretch>
                <a:fillRect l="-5040" r="-5040"/>
              </a:stretch>
            </a:blipFill>
          </p:spPr>
        </p:sp>
      </p:grpSp>
      <p:sp>
        <p:nvSpPr>
          <p:cNvPr id="8" name="AutoShape 8"/>
          <p:cNvSpPr/>
          <p:nvPr/>
        </p:nvSpPr>
        <p:spPr>
          <a:xfrm flipH="1" flipV="1">
            <a:off x="9733888" y="4258788"/>
            <a:ext cx="10218510" cy="0"/>
          </a:xfrm>
          <a:prstGeom prst="line">
            <a:avLst/>
          </a:prstGeom>
          <a:ln w="76200" cap="flat">
            <a:solidFill>
              <a:srgbClr val="C23A97"/>
            </a:solidFill>
            <a:prstDash val="solid"/>
            <a:headEnd type="none" w="sm" len="sm"/>
            <a:tailEnd type="none" w="sm" len="sm"/>
          </a:ln>
        </p:spPr>
      </p:sp>
      <p:sp>
        <p:nvSpPr>
          <p:cNvPr id="9" name="TextBox 9"/>
          <p:cNvSpPr txBox="1"/>
          <p:nvPr/>
        </p:nvSpPr>
        <p:spPr>
          <a:xfrm>
            <a:off x="9733888" y="3255488"/>
            <a:ext cx="6185598" cy="742271"/>
          </a:xfrm>
          <a:prstGeom prst="rect">
            <a:avLst/>
          </a:prstGeom>
        </p:spPr>
        <p:txBody>
          <a:bodyPr lIns="0" tIns="0" rIns="0" bIns="0" rtlCol="0" anchor="t">
            <a:spAutoFit/>
          </a:bodyPr>
          <a:lstStyle/>
          <a:p>
            <a:pPr algn="r">
              <a:lnSpc>
                <a:spcPts val="5719"/>
              </a:lnSpc>
            </a:pPr>
            <a:r>
              <a:rPr lang="en-US" sz="5199" spc="166">
                <a:solidFill>
                  <a:srgbClr val="000000"/>
                </a:solidFill>
                <a:latin typeface="Open Sauce Medium"/>
              </a:rPr>
              <a:t>UPLOAD</a:t>
            </a:r>
          </a:p>
        </p:txBody>
      </p:sp>
      <p:sp>
        <p:nvSpPr>
          <p:cNvPr id="10" name="TextBox 10"/>
          <p:cNvSpPr txBox="1"/>
          <p:nvPr/>
        </p:nvSpPr>
        <p:spPr>
          <a:xfrm>
            <a:off x="10611247" y="4592163"/>
            <a:ext cx="5308239" cy="3437139"/>
          </a:xfrm>
          <a:prstGeom prst="rect">
            <a:avLst/>
          </a:prstGeom>
        </p:spPr>
        <p:txBody>
          <a:bodyPr lIns="0" tIns="0" rIns="0" bIns="0" rtlCol="0" anchor="t">
            <a:spAutoFit/>
          </a:bodyPr>
          <a:lstStyle/>
          <a:p>
            <a:pPr marL="367031" lvl="1" indent="-183515" algn="just">
              <a:lnSpc>
                <a:spcPts val="2499"/>
              </a:lnSpc>
              <a:buFont typeface="Arial"/>
              <a:buChar char="•"/>
            </a:pPr>
            <a:r>
              <a:rPr lang="en-US" sz="1700">
                <a:solidFill>
                  <a:srgbClr val="000000"/>
                </a:solidFill>
                <a:latin typeface="Open Sauce Light"/>
              </a:rPr>
              <a:t>Pengirim akan melakukan upload file dengan terdapat batasan pada ukuran file sebesar 25 Mb</a:t>
            </a:r>
          </a:p>
          <a:p>
            <a:pPr marL="367031" lvl="1" indent="-183515" algn="just">
              <a:lnSpc>
                <a:spcPts val="2499"/>
              </a:lnSpc>
              <a:buFont typeface="Arial"/>
              <a:buChar char="•"/>
            </a:pPr>
            <a:r>
              <a:rPr lang="en-US" sz="1700">
                <a:solidFill>
                  <a:srgbClr val="000000"/>
                </a:solidFill>
                <a:latin typeface="Open Sauce Light"/>
              </a:rPr>
              <a:t>Pengirim hanya dapat mengirimkan file bertipe imiage dengan melakukan pengecekkan terhadap ekstensi file dan buff dari file</a:t>
            </a:r>
          </a:p>
          <a:p>
            <a:pPr marL="367031" lvl="1" indent="-183515" algn="just">
              <a:lnSpc>
                <a:spcPts val="2499"/>
              </a:lnSpc>
              <a:buFont typeface="Arial"/>
              <a:buChar char="•"/>
            </a:pPr>
            <a:r>
              <a:rPr lang="en-US" sz="1700">
                <a:solidFill>
                  <a:srgbClr val="000000"/>
                </a:solidFill>
                <a:latin typeface="Open Sauce Light"/>
              </a:rPr>
              <a:t>Syarat untuk upload file pengirim harus mencantumkan password dengan requirement keamanan yang telah ditetukan </a:t>
            </a:r>
          </a:p>
          <a:p>
            <a:pPr marL="367031" lvl="1" indent="-183515" algn="just">
              <a:lnSpc>
                <a:spcPts val="2499"/>
              </a:lnSpc>
              <a:buFont typeface="Arial"/>
              <a:buChar char="•"/>
            </a:pPr>
            <a:r>
              <a:rPr lang="en-US" sz="1700">
                <a:solidFill>
                  <a:srgbClr val="000000"/>
                </a:solidFill>
                <a:latin typeface="Open Sauce Light"/>
              </a:rPr>
              <a:t>Saat upload berhasil pengirim akan mendapatkan tautan untuk unduhan file tersebut</a:t>
            </a:r>
          </a:p>
        </p:txBody>
      </p:sp>
      <p:sp>
        <p:nvSpPr>
          <p:cNvPr id="11" name="TextBox 11"/>
          <p:cNvSpPr txBox="1"/>
          <p:nvPr/>
        </p:nvSpPr>
        <p:spPr>
          <a:xfrm>
            <a:off x="9733888" y="1453731"/>
            <a:ext cx="6185598" cy="742271"/>
          </a:xfrm>
          <a:prstGeom prst="rect">
            <a:avLst/>
          </a:prstGeom>
        </p:spPr>
        <p:txBody>
          <a:bodyPr lIns="0" tIns="0" rIns="0" bIns="0" rtlCol="0" anchor="t">
            <a:spAutoFit/>
          </a:bodyPr>
          <a:lstStyle/>
          <a:p>
            <a:pPr>
              <a:lnSpc>
                <a:spcPts val="5719"/>
              </a:lnSpc>
            </a:pPr>
            <a:r>
              <a:rPr lang="en-US" sz="5199" spc="166">
                <a:solidFill>
                  <a:srgbClr val="FFFFFF"/>
                </a:solidFill>
                <a:latin typeface="Open Sauce Medium"/>
              </a:rPr>
              <a:t>DESIGN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7046" b="-27046"/>
            </a:stretch>
          </a:blipFill>
        </p:spPr>
      </p:sp>
      <p:grpSp>
        <p:nvGrpSpPr>
          <p:cNvPr id="3" name="Group 3"/>
          <p:cNvGrpSpPr/>
          <p:nvPr/>
        </p:nvGrpSpPr>
        <p:grpSpPr>
          <a:xfrm>
            <a:off x="1425649" y="2529377"/>
            <a:ext cx="15436702" cy="5995067"/>
            <a:chOff x="0" y="0"/>
            <a:chExt cx="4065633" cy="1578948"/>
          </a:xfrm>
        </p:grpSpPr>
        <p:sp>
          <p:nvSpPr>
            <p:cNvPr id="4" name="Freeform 4"/>
            <p:cNvSpPr/>
            <p:nvPr/>
          </p:nvSpPr>
          <p:spPr>
            <a:xfrm>
              <a:off x="0" y="0"/>
              <a:ext cx="4065634" cy="1578948"/>
            </a:xfrm>
            <a:custGeom>
              <a:avLst/>
              <a:gdLst/>
              <a:ahLst/>
              <a:cxnLst/>
              <a:rect l="l" t="t" r="r" b="b"/>
              <a:pathLst>
                <a:path w="4065634" h="1578948">
                  <a:moveTo>
                    <a:pt x="0" y="0"/>
                  </a:moveTo>
                  <a:lnTo>
                    <a:pt x="4065634" y="0"/>
                  </a:lnTo>
                  <a:lnTo>
                    <a:pt x="4065634" y="1578948"/>
                  </a:lnTo>
                  <a:lnTo>
                    <a:pt x="0" y="1578948"/>
                  </a:lnTo>
                  <a:close/>
                </a:path>
              </a:pathLst>
            </a:custGeom>
            <a:solidFill>
              <a:srgbClr val="F5F5F5"/>
            </a:solidFill>
            <a:ln cap="sq">
              <a:noFill/>
              <a:prstDash val="solid"/>
              <a:miter/>
            </a:ln>
          </p:spPr>
        </p:sp>
        <p:sp>
          <p:nvSpPr>
            <p:cNvPr id="5" name="TextBox 5"/>
            <p:cNvSpPr txBox="1"/>
            <p:nvPr/>
          </p:nvSpPr>
          <p:spPr>
            <a:xfrm>
              <a:off x="0" y="-28575"/>
              <a:ext cx="4065633" cy="1607523"/>
            </a:xfrm>
            <a:prstGeom prst="rect">
              <a:avLst/>
            </a:prstGeom>
          </p:spPr>
          <p:txBody>
            <a:bodyPr lIns="50800" tIns="50800" rIns="50800" bIns="50800" rtlCol="0" anchor="ctr"/>
            <a:lstStyle/>
            <a:p>
              <a:pPr algn="ctr">
                <a:lnSpc>
                  <a:spcPts val="1869"/>
                </a:lnSpc>
              </a:pPr>
              <a:endParaRPr/>
            </a:p>
          </p:txBody>
        </p:sp>
      </p:grpSp>
      <p:grpSp>
        <p:nvGrpSpPr>
          <p:cNvPr id="6" name="Group 6"/>
          <p:cNvGrpSpPr/>
          <p:nvPr/>
        </p:nvGrpSpPr>
        <p:grpSpPr>
          <a:xfrm>
            <a:off x="2141985" y="1731407"/>
            <a:ext cx="7284828" cy="7284799"/>
            <a:chOff x="0" y="0"/>
            <a:chExt cx="6350025" cy="6350000"/>
          </a:xfrm>
        </p:grpSpPr>
        <p:sp>
          <p:nvSpPr>
            <p:cNvPr id="7" name="Freeform 7"/>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3"/>
              <a:stretch>
                <a:fillRect l="-5040" r="-5040"/>
              </a:stretch>
            </a:blipFill>
          </p:spPr>
        </p:sp>
      </p:grpSp>
      <p:sp>
        <p:nvSpPr>
          <p:cNvPr id="8" name="AutoShape 8"/>
          <p:cNvSpPr/>
          <p:nvPr/>
        </p:nvSpPr>
        <p:spPr>
          <a:xfrm flipH="1" flipV="1">
            <a:off x="9733888" y="4258788"/>
            <a:ext cx="10218510" cy="0"/>
          </a:xfrm>
          <a:prstGeom prst="line">
            <a:avLst/>
          </a:prstGeom>
          <a:ln w="76200" cap="flat">
            <a:solidFill>
              <a:srgbClr val="C23A97"/>
            </a:solidFill>
            <a:prstDash val="solid"/>
            <a:headEnd type="none" w="sm" len="sm"/>
            <a:tailEnd type="none" w="sm" len="sm"/>
          </a:ln>
        </p:spPr>
      </p:sp>
      <p:sp>
        <p:nvSpPr>
          <p:cNvPr id="9" name="TextBox 9"/>
          <p:cNvSpPr txBox="1"/>
          <p:nvPr/>
        </p:nvSpPr>
        <p:spPr>
          <a:xfrm>
            <a:off x="9733888" y="3255488"/>
            <a:ext cx="6185598" cy="742271"/>
          </a:xfrm>
          <a:prstGeom prst="rect">
            <a:avLst/>
          </a:prstGeom>
        </p:spPr>
        <p:txBody>
          <a:bodyPr lIns="0" tIns="0" rIns="0" bIns="0" rtlCol="0" anchor="t">
            <a:spAutoFit/>
          </a:bodyPr>
          <a:lstStyle/>
          <a:p>
            <a:pPr algn="r">
              <a:lnSpc>
                <a:spcPts val="5719"/>
              </a:lnSpc>
            </a:pPr>
            <a:r>
              <a:rPr lang="en-US" sz="5199" spc="166">
                <a:solidFill>
                  <a:srgbClr val="000000"/>
                </a:solidFill>
                <a:latin typeface="Open Sauce Medium"/>
              </a:rPr>
              <a:t>DOWNLOAD</a:t>
            </a:r>
          </a:p>
        </p:txBody>
      </p:sp>
      <p:sp>
        <p:nvSpPr>
          <p:cNvPr id="10" name="TextBox 10"/>
          <p:cNvSpPr txBox="1"/>
          <p:nvPr/>
        </p:nvSpPr>
        <p:spPr>
          <a:xfrm>
            <a:off x="10047825" y="4592163"/>
            <a:ext cx="5871661" cy="3437139"/>
          </a:xfrm>
          <a:prstGeom prst="rect">
            <a:avLst/>
          </a:prstGeom>
        </p:spPr>
        <p:txBody>
          <a:bodyPr lIns="0" tIns="0" rIns="0" bIns="0" rtlCol="0" anchor="t">
            <a:spAutoFit/>
          </a:bodyPr>
          <a:lstStyle/>
          <a:p>
            <a:pPr marL="367031" lvl="1" indent="-183515" algn="just">
              <a:lnSpc>
                <a:spcPts val="2499"/>
              </a:lnSpc>
              <a:buFont typeface="Arial"/>
              <a:buChar char="•"/>
            </a:pPr>
            <a:r>
              <a:rPr lang="en-US" sz="1700">
                <a:solidFill>
                  <a:srgbClr val="000000"/>
                </a:solidFill>
                <a:latin typeface="Open Sauce Light"/>
              </a:rPr>
              <a:t>Penerima diharuskan memasukkan password yang sesuai untuk dapat mengunduh file tersebut.</a:t>
            </a:r>
          </a:p>
          <a:p>
            <a:pPr marL="367031" lvl="1" indent="-183515" algn="just">
              <a:lnSpc>
                <a:spcPts val="2499"/>
              </a:lnSpc>
              <a:buFont typeface="Arial"/>
              <a:buChar char="•"/>
            </a:pPr>
            <a:r>
              <a:rPr lang="en-US" sz="1700">
                <a:solidFill>
                  <a:srgbClr val="000000"/>
                </a:solidFill>
                <a:latin typeface="Open Sauce Light"/>
              </a:rPr>
              <a:t>Jika penerima memasukkan password salah secara berkali – kali maka aplikasi akan mengindikasikan hal tersebut sebagai serangan brute force dan Denial of Service sehingga akses akan diblokir pada periode waktu tertentu</a:t>
            </a:r>
          </a:p>
          <a:p>
            <a:pPr marL="367031" lvl="1" indent="-183515" algn="just">
              <a:lnSpc>
                <a:spcPts val="2499"/>
              </a:lnSpc>
              <a:buFont typeface="Arial"/>
              <a:buChar char="•"/>
            </a:pPr>
            <a:r>
              <a:rPr lang="en-US" sz="1700">
                <a:solidFill>
                  <a:srgbClr val="000000"/>
                </a:solidFill>
                <a:latin typeface="Open Sauce Light"/>
              </a:rPr>
              <a:t>Jika password yang dimasukkan benar, maka file akan diunduh</a:t>
            </a:r>
          </a:p>
          <a:p>
            <a:pPr marL="367031" lvl="1" indent="-183515" algn="just">
              <a:lnSpc>
                <a:spcPts val="2499"/>
              </a:lnSpc>
              <a:buFont typeface="Arial"/>
              <a:buChar char="•"/>
            </a:pPr>
            <a:r>
              <a:rPr lang="en-US" sz="1700">
                <a:solidFill>
                  <a:srgbClr val="000000"/>
                </a:solidFill>
                <a:latin typeface="Open Sauce Light"/>
              </a:rPr>
              <a:t>Jika file telah diunduh, maka file tersebut akan dihapus pada Database</a:t>
            </a:r>
          </a:p>
        </p:txBody>
      </p:sp>
      <p:sp>
        <p:nvSpPr>
          <p:cNvPr id="11" name="TextBox 11"/>
          <p:cNvSpPr txBox="1"/>
          <p:nvPr/>
        </p:nvSpPr>
        <p:spPr>
          <a:xfrm>
            <a:off x="9733888" y="1453731"/>
            <a:ext cx="6185598" cy="742271"/>
          </a:xfrm>
          <a:prstGeom prst="rect">
            <a:avLst/>
          </a:prstGeom>
        </p:spPr>
        <p:txBody>
          <a:bodyPr lIns="0" tIns="0" rIns="0" bIns="0" rtlCol="0" anchor="t">
            <a:spAutoFit/>
          </a:bodyPr>
          <a:lstStyle/>
          <a:p>
            <a:pPr>
              <a:lnSpc>
                <a:spcPts val="5719"/>
              </a:lnSpc>
            </a:pPr>
            <a:r>
              <a:rPr lang="en-US" sz="5199" spc="166">
                <a:solidFill>
                  <a:srgbClr val="FFFFFF"/>
                </a:solidFill>
                <a:latin typeface="Open Sauce Medium"/>
              </a:rPr>
              <a:t>DESIGN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7046" b="-27046"/>
            </a:stretch>
          </a:blipFill>
        </p:spPr>
      </p:sp>
      <p:grpSp>
        <p:nvGrpSpPr>
          <p:cNvPr id="3" name="Group 3"/>
          <p:cNvGrpSpPr/>
          <p:nvPr/>
        </p:nvGrpSpPr>
        <p:grpSpPr>
          <a:xfrm>
            <a:off x="1425649" y="2529377"/>
            <a:ext cx="15436702" cy="5688860"/>
            <a:chOff x="0" y="0"/>
            <a:chExt cx="4065633" cy="1498301"/>
          </a:xfrm>
        </p:grpSpPr>
        <p:sp>
          <p:nvSpPr>
            <p:cNvPr id="4" name="Freeform 4"/>
            <p:cNvSpPr/>
            <p:nvPr/>
          </p:nvSpPr>
          <p:spPr>
            <a:xfrm>
              <a:off x="0" y="0"/>
              <a:ext cx="4065634" cy="1498301"/>
            </a:xfrm>
            <a:custGeom>
              <a:avLst/>
              <a:gdLst/>
              <a:ahLst/>
              <a:cxnLst/>
              <a:rect l="l" t="t" r="r" b="b"/>
              <a:pathLst>
                <a:path w="4065634" h="1498301">
                  <a:moveTo>
                    <a:pt x="0" y="0"/>
                  </a:moveTo>
                  <a:lnTo>
                    <a:pt x="4065634" y="0"/>
                  </a:lnTo>
                  <a:lnTo>
                    <a:pt x="4065634" y="1498301"/>
                  </a:lnTo>
                  <a:lnTo>
                    <a:pt x="0" y="1498301"/>
                  </a:lnTo>
                  <a:close/>
                </a:path>
              </a:pathLst>
            </a:custGeom>
            <a:solidFill>
              <a:srgbClr val="F5F5F5"/>
            </a:solidFill>
            <a:ln cap="sq">
              <a:noFill/>
              <a:prstDash val="solid"/>
              <a:miter/>
            </a:ln>
          </p:spPr>
        </p:sp>
        <p:sp>
          <p:nvSpPr>
            <p:cNvPr id="5" name="TextBox 5"/>
            <p:cNvSpPr txBox="1"/>
            <p:nvPr/>
          </p:nvSpPr>
          <p:spPr>
            <a:xfrm>
              <a:off x="0" y="-28575"/>
              <a:ext cx="4065633" cy="1526876"/>
            </a:xfrm>
            <a:prstGeom prst="rect">
              <a:avLst/>
            </a:prstGeom>
          </p:spPr>
          <p:txBody>
            <a:bodyPr lIns="50800" tIns="50800" rIns="50800" bIns="50800" rtlCol="0" anchor="ctr"/>
            <a:lstStyle/>
            <a:p>
              <a:pPr algn="ctr">
                <a:lnSpc>
                  <a:spcPts val="1869"/>
                </a:lnSpc>
              </a:pPr>
              <a:endParaRPr/>
            </a:p>
          </p:txBody>
        </p:sp>
      </p:grpSp>
      <p:grpSp>
        <p:nvGrpSpPr>
          <p:cNvPr id="6" name="Group 6"/>
          <p:cNvGrpSpPr/>
          <p:nvPr/>
        </p:nvGrpSpPr>
        <p:grpSpPr>
          <a:xfrm>
            <a:off x="2141985" y="1731407"/>
            <a:ext cx="7284828" cy="7284799"/>
            <a:chOff x="0" y="0"/>
            <a:chExt cx="6350025" cy="6350000"/>
          </a:xfrm>
        </p:grpSpPr>
        <p:sp>
          <p:nvSpPr>
            <p:cNvPr id="7" name="Freeform 7"/>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3"/>
              <a:stretch>
                <a:fillRect l="-25046" r="-25046"/>
              </a:stretch>
            </a:blipFill>
          </p:spPr>
        </p:sp>
      </p:grpSp>
      <p:sp>
        <p:nvSpPr>
          <p:cNvPr id="8" name="AutoShape 8"/>
          <p:cNvSpPr/>
          <p:nvPr/>
        </p:nvSpPr>
        <p:spPr>
          <a:xfrm flipH="1" flipV="1">
            <a:off x="9733888" y="4258788"/>
            <a:ext cx="10218510" cy="0"/>
          </a:xfrm>
          <a:prstGeom prst="line">
            <a:avLst/>
          </a:prstGeom>
          <a:ln w="76200" cap="flat">
            <a:solidFill>
              <a:srgbClr val="C23A97"/>
            </a:solidFill>
            <a:prstDash val="solid"/>
            <a:headEnd type="none" w="sm" len="sm"/>
            <a:tailEnd type="none" w="sm" len="sm"/>
          </a:ln>
        </p:spPr>
      </p:sp>
      <p:sp>
        <p:nvSpPr>
          <p:cNvPr id="9" name="TextBox 9"/>
          <p:cNvSpPr txBox="1"/>
          <p:nvPr/>
        </p:nvSpPr>
        <p:spPr>
          <a:xfrm>
            <a:off x="9733888" y="3245963"/>
            <a:ext cx="6185598" cy="720703"/>
          </a:xfrm>
          <a:prstGeom prst="rect">
            <a:avLst/>
          </a:prstGeom>
        </p:spPr>
        <p:txBody>
          <a:bodyPr lIns="0" tIns="0" rIns="0" bIns="0" rtlCol="0" anchor="t">
            <a:spAutoFit/>
          </a:bodyPr>
          <a:lstStyle/>
          <a:p>
            <a:pPr algn="r">
              <a:lnSpc>
                <a:spcPts val="5500"/>
              </a:lnSpc>
            </a:pPr>
            <a:r>
              <a:rPr lang="en-US" sz="5000" spc="160">
                <a:solidFill>
                  <a:srgbClr val="000000"/>
                </a:solidFill>
                <a:latin typeface="Open Sauce Medium"/>
              </a:rPr>
              <a:t>IMPLEMENTATION</a:t>
            </a:r>
          </a:p>
        </p:txBody>
      </p:sp>
      <p:sp>
        <p:nvSpPr>
          <p:cNvPr id="10" name="TextBox 10"/>
          <p:cNvSpPr txBox="1"/>
          <p:nvPr/>
        </p:nvSpPr>
        <p:spPr>
          <a:xfrm>
            <a:off x="10611247" y="4573113"/>
            <a:ext cx="5308239" cy="1551322"/>
          </a:xfrm>
          <a:prstGeom prst="rect">
            <a:avLst/>
          </a:prstGeom>
        </p:spPr>
        <p:txBody>
          <a:bodyPr lIns="0" tIns="0" rIns="0" bIns="0" rtlCol="0" anchor="t">
            <a:spAutoFit/>
          </a:bodyPr>
          <a:lstStyle/>
          <a:p>
            <a:pPr algn="just">
              <a:lnSpc>
                <a:spcPts val="2499"/>
              </a:lnSpc>
            </a:pPr>
            <a:r>
              <a:rPr lang="en-US" sz="1700">
                <a:solidFill>
                  <a:srgbClr val="000000"/>
                </a:solidFill>
                <a:latin typeface="Open Sauce Light"/>
              </a:rPr>
              <a:t>Dari hasil desain dan perencanaan yang telah dilakukan Kami langsung melakukan implementasi dengan menggunakan text editor menggunakan Visual Studio Code dan melakukan unduhan pada package yang kami butuhkan pada implementasi ini</a:t>
            </a:r>
          </a:p>
        </p:txBody>
      </p:sp>
      <p:sp>
        <p:nvSpPr>
          <p:cNvPr id="11" name="Freeform 11"/>
          <p:cNvSpPr/>
          <p:nvPr/>
        </p:nvSpPr>
        <p:spPr>
          <a:xfrm>
            <a:off x="16081411" y="3310523"/>
            <a:ext cx="553485" cy="553485"/>
          </a:xfrm>
          <a:custGeom>
            <a:avLst/>
            <a:gdLst/>
            <a:ahLst/>
            <a:cxnLst/>
            <a:rect l="l" t="t" r="r" b="b"/>
            <a:pathLst>
              <a:path w="553485" h="553485">
                <a:moveTo>
                  <a:pt x="0" y="0"/>
                </a:moveTo>
                <a:lnTo>
                  <a:pt x="553485" y="0"/>
                </a:lnTo>
                <a:lnTo>
                  <a:pt x="553485" y="553484"/>
                </a:lnTo>
                <a:lnTo>
                  <a:pt x="0" y="5534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7046" b="-27046"/>
            </a:stretch>
          </a:blipFill>
        </p:spPr>
      </p:sp>
      <p:grpSp>
        <p:nvGrpSpPr>
          <p:cNvPr id="3" name="Group 3"/>
          <p:cNvGrpSpPr/>
          <p:nvPr/>
        </p:nvGrpSpPr>
        <p:grpSpPr>
          <a:xfrm>
            <a:off x="1425649" y="2529377"/>
            <a:ext cx="15436702" cy="5995067"/>
            <a:chOff x="0" y="0"/>
            <a:chExt cx="4065633" cy="1578948"/>
          </a:xfrm>
        </p:grpSpPr>
        <p:sp>
          <p:nvSpPr>
            <p:cNvPr id="4" name="Freeform 4"/>
            <p:cNvSpPr/>
            <p:nvPr/>
          </p:nvSpPr>
          <p:spPr>
            <a:xfrm>
              <a:off x="0" y="0"/>
              <a:ext cx="4065634" cy="1578948"/>
            </a:xfrm>
            <a:custGeom>
              <a:avLst/>
              <a:gdLst/>
              <a:ahLst/>
              <a:cxnLst/>
              <a:rect l="l" t="t" r="r" b="b"/>
              <a:pathLst>
                <a:path w="4065634" h="1578948">
                  <a:moveTo>
                    <a:pt x="0" y="0"/>
                  </a:moveTo>
                  <a:lnTo>
                    <a:pt x="4065634" y="0"/>
                  </a:lnTo>
                  <a:lnTo>
                    <a:pt x="4065634" y="1578948"/>
                  </a:lnTo>
                  <a:lnTo>
                    <a:pt x="0" y="1578948"/>
                  </a:lnTo>
                  <a:close/>
                </a:path>
              </a:pathLst>
            </a:custGeom>
            <a:solidFill>
              <a:srgbClr val="F5F5F5"/>
            </a:solidFill>
            <a:ln cap="sq">
              <a:noFill/>
              <a:prstDash val="solid"/>
              <a:miter/>
            </a:ln>
          </p:spPr>
        </p:sp>
        <p:sp>
          <p:nvSpPr>
            <p:cNvPr id="5" name="TextBox 5"/>
            <p:cNvSpPr txBox="1"/>
            <p:nvPr/>
          </p:nvSpPr>
          <p:spPr>
            <a:xfrm>
              <a:off x="0" y="-28575"/>
              <a:ext cx="4065633" cy="1607523"/>
            </a:xfrm>
            <a:prstGeom prst="rect">
              <a:avLst/>
            </a:prstGeom>
          </p:spPr>
          <p:txBody>
            <a:bodyPr lIns="50800" tIns="50800" rIns="50800" bIns="50800" rtlCol="0" anchor="ctr"/>
            <a:lstStyle/>
            <a:p>
              <a:pPr algn="ctr">
                <a:lnSpc>
                  <a:spcPts val="1869"/>
                </a:lnSpc>
              </a:pPr>
              <a:endParaRPr/>
            </a:p>
          </p:txBody>
        </p:sp>
      </p:grpSp>
      <p:sp>
        <p:nvSpPr>
          <p:cNvPr id="6" name="AutoShape 6"/>
          <p:cNvSpPr/>
          <p:nvPr/>
        </p:nvSpPr>
        <p:spPr>
          <a:xfrm flipH="1" flipV="1">
            <a:off x="9733888" y="4258788"/>
            <a:ext cx="10218510" cy="0"/>
          </a:xfrm>
          <a:prstGeom prst="line">
            <a:avLst/>
          </a:prstGeom>
          <a:ln w="76200" cap="flat">
            <a:solidFill>
              <a:srgbClr val="C23A97"/>
            </a:solidFill>
            <a:prstDash val="solid"/>
            <a:headEnd type="none" w="sm" len="sm"/>
            <a:tailEnd type="none" w="sm" len="sm"/>
          </a:ln>
        </p:spPr>
      </p:sp>
      <p:sp>
        <p:nvSpPr>
          <p:cNvPr id="7" name="Freeform 7"/>
          <p:cNvSpPr/>
          <p:nvPr/>
        </p:nvSpPr>
        <p:spPr>
          <a:xfrm>
            <a:off x="1757234" y="3242875"/>
            <a:ext cx="7785139" cy="4568070"/>
          </a:xfrm>
          <a:custGeom>
            <a:avLst/>
            <a:gdLst/>
            <a:ahLst/>
            <a:cxnLst/>
            <a:rect l="l" t="t" r="r" b="b"/>
            <a:pathLst>
              <a:path w="7785139" h="4568070">
                <a:moveTo>
                  <a:pt x="0" y="0"/>
                </a:moveTo>
                <a:lnTo>
                  <a:pt x="7785139" y="0"/>
                </a:lnTo>
                <a:lnTo>
                  <a:pt x="7785139" y="4568070"/>
                </a:lnTo>
                <a:lnTo>
                  <a:pt x="0" y="4568070"/>
                </a:lnTo>
                <a:lnTo>
                  <a:pt x="0" y="0"/>
                </a:lnTo>
                <a:close/>
              </a:path>
            </a:pathLst>
          </a:custGeom>
          <a:blipFill>
            <a:blip r:embed="rId3"/>
            <a:stretch>
              <a:fillRect/>
            </a:stretch>
          </a:blipFill>
        </p:spPr>
      </p:sp>
      <p:sp>
        <p:nvSpPr>
          <p:cNvPr id="8" name="TextBox 8"/>
          <p:cNvSpPr txBox="1"/>
          <p:nvPr/>
        </p:nvSpPr>
        <p:spPr>
          <a:xfrm>
            <a:off x="9733888" y="2873405"/>
            <a:ext cx="6185598" cy="1117556"/>
          </a:xfrm>
          <a:prstGeom prst="rect">
            <a:avLst/>
          </a:prstGeom>
        </p:spPr>
        <p:txBody>
          <a:bodyPr lIns="0" tIns="0" rIns="0" bIns="0" rtlCol="0" anchor="t">
            <a:spAutoFit/>
          </a:bodyPr>
          <a:lstStyle/>
          <a:p>
            <a:pPr algn="r">
              <a:lnSpc>
                <a:spcPts val="4399"/>
              </a:lnSpc>
            </a:pPr>
            <a:r>
              <a:rPr lang="en-US" sz="3999" spc="127">
                <a:solidFill>
                  <a:srgbClr val="000000"/>
                </a:solidFill>
                <a:latin typeface="Open Sauce Medium"/>
              </a:rPr>
              <a:t>SECURE SOCKET LAYER (SSL)</a:t>
            </a:r>
          </a:p>
        </p:txBody>
      </p:sp>
      <p:sp>
        <p:nvSpPr>
          <p:cNvPr id="9" name="TextBox 9"/>
          <p:cNvSpPr txBox="1"/>
          <p:nvPr/>
        </p:nvSpPr>
        <p:spPr>
          <a:xfrm>
            <a:off x="10989418" y="4811238"/>
            <a:ext cx="4930068" cy="1865625"/>
          </a:xfrm>
          <a:prstGeom prst="rect">
            <a:avLst/>
          </a:prstGeom>
        </p:spPr>
        <p:txBody>
          <a:bodyPr lIns="0" tIns="0" rIns="0" bIns="0" rtlCol="0" anchor="t">
            <a:spAutoFit/>
          </a:bodyPr>
          <a:lstStyle/>
          <a:p>
            <a:pPr algn="just">
              <a:lnSpc>
                <a:spcPts val="2499"/>
              </a:lnSpc>
            </a:pPr>
            <a:r>
              <a:rPr lang="en-US" sz="1700">
                <a:solidFill>
                  <a:srgbClr val="000000"/>
                </a:solidFill>
                <a:latin typeface="Open Sauce Light"/>
              </a:rPr>
              <a:t>SSL pada kali ini diterapkan pada proses komunikasi terhadap database MongoDB. MongoDB mendukung pada TLS 1.0 encryption pada komunikasi database sehingga data dapat dijamin keabsahannya</a:t>
            </a:r>
          </a:p>
          <a:p>
            <a:pPr algn="just">
              <a:lnSpc>
                <a:spcPts val="2499"/>
              </a:lnSpc>
            </a:pPr>
            <a:endParaRPr lang="en-US" sz="1700">
              <a:solidFill>
                <a:srgbClr val="000000"/>
              </a:solidFill>
              <a:latin typeface="Open Sauce Light"/>
            </a:endParaRPr>
          </a:p>
        </p:txBody>
      </p:sp>
      <p:sp>
        <p:nvSpPr>
          <p:cNvPr id="10" name="TextBox 10"/>
          <p:cNvSpPr txBox="1"/>
          <p:nvPr/>
        </p:nvSpPr>
        <p:spPr>
          <a:xfrm>
            <a:off x="9733888" y="1453731"/>
            <a:ext cx="6185598" cy="742271"/>
          </a:xfrm>
          <a:prstGeom prst="rect">
            <a:avLst/>
          </a:prstGeom>
        </p:spPr>
        <p:txBody>
          <a:bodyPr lIns="0" tIns="0" rIns="0" bIns="0" rtlCol="0" anchor="t">
            <a:spAutoFit/>
          </a:bodyPr>
          <a:lstStyle/>
          <a:p>
            <a:pPr>
              <a:lnSpc>
                <a:spcPts val="5719"/>
              </a:lnSpc>
            </a:pPr>
            <a:r>
              <a:rPr lang="en-US" sz="5199" spc="166">
                <a:solidFill>
                  <a:srgbClr val="FFFFFF"/>
                </a:solidFill>
                <a:latin typeface="Open Sauce Medium"/>
              </a:rPr>
              <a:t>IMPLEMETATION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7046" b="-27046"/>
            </a:stretch>
          </a:blipFill>
        </p:spPr>
      </p:sp>
      <p:grpSp>
        <p:nvGrpSpPr>
          <p:cNvPr id="3" name="Group 3"/>
          <p:cNvGrpSpPr/>
          <p:nvPr/>
        </p:nvGrpSpPr>
        <p:grpSpPr>
          <a:xfrm>
            <a:off x="1425649" y="2529377"/>
            <a:ext cx="15436702" cy="5995067"/>
            <a:chOff x="0" y="0"/>
            <a:chExt cx="4065633" cy="1578948"/>
          </a:xfrm>
        </p:grpSpPr>
        <p:sp>
          <p:nvSpPr>
            <p:cNvPr id="4" name="Freeform 4"/>
            <p:cNvSpPr/>
            <p:nvPr/>
          </p:nvSpPr>
          <p:spPr>
            <a:xfrm>
              <a:off x="0" y="0"/>
              <a:ext cx="4065634" cy="1578948"/>
            </a:xfrm>
            <a:custGeom>
              <a:avLst/>
              <a:gdLst/>
              <a:ahLst/>
              <a:cxnLst/>
              <a:rect l="l" t="t" r="r" b="b"/>
              <a:pathLst>
                <a:path w="4065634" h="1578948">
                  <a:moveTo>
                    <a:pt x="0" y="0"/>
                  </a:moveTo>
                  <a:lnTo>
                    <a:pt x="4065634" y="0"/>
                  </a:lnTo>
                  <a:lnTo>
                    <a:pt x="4065634" y="1578948"/>
                  </a:lnTo>
                  <a:lnTo>
                    <a:pt x="0" y="1578948"/>
                  </a:lnTo>
                  <a:close/>
                </a:path>
              </a:pathLst>
            </a:custGeom>
            <a:solidFill>
              <a:srgbClr val="F5F5F5"/>
            </a:solidFill>
            <a:ln cap="sq">
              <a:noFill/>
              <a:prstDash val="solid"/>
              <a:miter/>
            </a:ln>
          </p:spPr>
        </p:sp>
        <p:sp>
          <p:nvSpPr>
            <p:cNvPr id="5" name="TextBox 5"/>
            <p:cNvSpPr txBox="1"/>
            <p:nvPr/>
          </p:nvSpPr>
          <p:spPr>
            <a:xfrm>
              <a:off x="0" y="-28575"/>
              <a:ext cx="4065633" cy="1607523"/>
            </a:xfrm>
            <a:prstGeom prst="rect">
              <a:avLst/>
            </a:prstGeom>
          </p:spPr>
          <p:txBody>
            <a:bodyPr lIns="50800" tIns="50800" rIns="50800" bIns="50800" rtlCol="0" anchor="ctr"/>
            <a:lstStyle/>
            <a:p>
              <a:pPr algn="ctr">
                <a:lnSpc>
                  <a:spcPts val="1869"/>
                </a:lnSpc>
              </a:pPr>
              <a:endParaRPr/>
            </a:p>
          </p:txBody>
        </p:sp>
      </p:grpSp>
      <p:grpSp>
        <p:nvGrpSpPr>
          <p:cNvPr id="6" name="Group 6"/>
          <p:cNvGrpSpPr/>
          <p:nvPr/>
        </p:nvGrpSpPr>
        <p:grpSpPr>
          <a:xfrm>
            <a:off x="2141985" y="1731407"/>
            <a:ext cx="7284828" cy="7284799"/>
            <a:chOff x="0" y="0"/>
            <a:chExt cx="6350025" cy="6350000"/>
          </a:xfrm>
        </p:grpSpPr>
        <p:sp>
          <p:nvSpPr>
            <p:cNvPr id="7" name="Freeform 7"/>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3"/>
              <a:stretch>
                <a:fillRect l="-1495" r="-1495"/>
              </a:stretch>
            </a:blipFill>
          </p:spPr>
        </p:sp>
      </p:grpSp>
      <p:sp>
        <p:nvSpPr>
          <p:cNvPr id="8" name="AutoShape 8"/>
          <p:cNvSpPr/>
          <p:nvPr/>
        </p:nvSpPr>
        <p:spPr>
          <a:xfrm flipH="1" flipV="1">
            <a:off x="9733888" y="4258788"/>
            <a:ext cx="10218510" cy="0"/>
          </a:xfrm>
          <a:prstGeom prst="line">
            <a:avLst/>
          </a:prstGeom>
          <a:ln w="76200" cap="flat">
            <a:solidFill>
              <a:srgbClr val="C23A97"/>
            </a:solidFill>
            <a:prstDash val="solid"/>
            <a:headEnd type="none" w="sm" len="sm"/>
            <a:tailEnd type="none" w="sm" len="sm"/>
          </a:ln>
        </p:spPr>
      </p:sp>
      <p:sp>
        <p:nvSpPr>
          <p:cNvPr id="9" name="TextBox 9"/>
          <p:cNvSpPr txBox="1"/>
          <p:nvPr/>
        </p:nvSpPr>
        <p:spPr>
          <a:xfrm>
            <a:off x="9733888" y="2873405"/>
            <a:ext cx="6185598" cy="1117556"/>
          </a:xfrm>
          <a:prstGeom prst="rect">
            <a:avLst/>
          </a:prstGeom>
        </p:spPr>
        <p:txBody>
          <a:bodyPr lIns="0" tIns="0" rIns="0" bIns="0" rtlCol="0" anchor="t">
            <a:spAutoFit/>
          </a:bodyPr>
          <a:lstStyle/>
          <a:p>
            <a:pPr algn="r">
              <a:lnSpc>
                <a:spcPts val="4399"/>
              </a:lnSpc>
            </a:pPr>
            <a:r>
              <a:rPr lang="en-US" sz="3999" spc="127">
                <a:solidFill>
                  <a:srgbClr val="000000"/>
                </a:solidFill>
                <a:latin typeface="Open Sauce Medium"/>
              </a:rPr>
              <a:t>ENCODING AND ESCAPING DATA</a:t>
            </a:r>
          </a:p>
        </p:txBody>
      </p:sp>
      <p:sp>
        <p:nvSpPr>
          <p:cNvPr id="10" name="TextBox 10"/>
          <p:cNvSpPr txBox="1"/>
          <p:nvPr/>
        </p:nvSpPr>
        <p:spPr>
          <a:xfrm>
            <a:off x="9990235" y="4487388"/>
            <a:ext cx="5929251" cy="3437139"/>
          </a:xfrm>
          <a:prstGeom prst="rect">
            <a:avLst/>
          </a:prstGeom>
        </p:spPr>
        <p:txBody>
          <a:bodyPr lIns="0" tIns="0" rIns="0" bIns="0" rtlCol="0" anchor="t">
            <a:spAutoFit/>
          </a:bodyPr>
          <a:lstStyle/>
          <a:p>
            <a:pPr algn="just">
              <a:lnSpc>
                <a:spcPts val="2499"/>
              </a:lnSpc>
            </a:pPr>
            <a:r>
              <a:rPr lang="en-US" sz="1700">
                <a:solidFill>
                  <a:srgbClr val="000000"/>
                </a:solidFill>
                <a:latin typeface="Open Sauce Light"/>
              </a:rPr>
              <a:t>Digunakan pada sisi pengamanan password terhadap database yang akan disajikan dalam proses pengunduhan file yang ditujukan untuk mencegah adanya serangan man in the middle attack.</a:t>
            </a:r>
          </a:p>
          <a:p>
            <a:pPr algn="just">
              <a:lnSpc>
                <a:spcPts val="2499"/>
              </a:lnSpc>
            </a:pPr>
            <a:r>
              <a:rPr lang="en-US" sz="1700">
                <a:solidFill>
                  <a:srgbClr val="000000"/>
                </a:solidFill>
                <a:latin typeface="Open Sauce Light"/>
              </a:rPr>
              <a:t>Implementasi inni menggunakan extention bcrypt untuk melakukan enkripsi dengan menambahkan salt terhadap fungsi hash yang digunakan untuk mengenkripsi password yang diinputkan. Salt ini digunakan supaya fungsi hash tidak secara murni langsung dapat didekripsikan sehingga perlu waktu untuk melakukan dekripsi terhadap kode tersebut.</a:t>
            </a:r>
          </a:p>
        </p:txBody>
      </p:sp>
      <p:sp>
        <p:nvSpPr>
          <p:cNvPr id="11" name="TextBox 11"/>
          <p:cNvSpPr txBox="1"/>
          <p:nvPr/>
        </p:nvSpPr>
        <p:spPr>
          <a:xfrm>
            <a:off x="9733888" y="1453731"/>
            <a:ext cx="6185598" cy="742271"/>
          </a:xfrm>
          <a:prstGeom prst="rect">
            <a:avLst/>
          </a:prstGeom>
        </p:spPr>
        <p:txBody>
          <a:bodyPr lIns="0" tIns="0" rIns="0" bIns="0" rtlCol="0" anchor="t">
            <a:spAutoFit/>
          </a:bodyPr>
          <a:lstStyle/>
          <a:p>
            <a:pPr>
              <a:lnSpc>
                <a:spcPts val="5719"/>
              </a:lnSpc>
            </a:pPr>
            <a:r>
              <a:rPr lang="en-US" sz="5199" spc="166">
                <a:solidFill>
                  <a:srgbClr val="FFFFFF"/>
                </a:solidFill>
                <a:latin typeface="Open Sauce Medium"/>
              </a:rPr>
              <a:t>IMPLEMETATION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7046" b="-27046"/>
            </a:stretch>
          </a:blipFill>
        </p:spPr>
      </p:sp>
      <p:grpSp>
        <p:nvGrpSpPr>
          <p:cNvPr id="3" name="Group 3"/>
          <p:cNvGrpSpPr/>
          <p:nvPr/>
        </p:nvGrpSpPr>
        <p:grpSpPr>
          <a:xfrm>
            <a:off x="1425649" y="2529377"/>
            <a:ext cx="15436702" cy="5995067"/>
            <a:chOff x="0" y="0"/>
            <a:chExt cx="4065633" cy="1578948"/>
          </a:xfrm>
        </p:grpSpPr>
        <p:sp>
          <p:nvSpPr>
            <p:cNvPr id="4" name="Freeform 4"/>
            <p:cNvSpPr/>
            <p:nvPr/>
          </p:nvSpPr>
          <p:spPr>
            <a:xfrm>
              <a:off x="0" y="0"/>
              <a:ext cx="4065634" cy="1578948"/>
            </a:xfrm>
            <a:custGeom>
              <a:avLst/>
              <a:gdLst/>
              <a:ahLst/>
              <a:cxnLst/>
              <a:rect l="l" t="t" r="r" b="b"/>
              <a:pathLst>
                <a:path w="4065634" h="1578948">
                  <a:moveTo>
                    <a:pt x="0" y="0"/>
                  </a:moveTo>
                  <a:lnTo>
                    <a:pt x="4065634" y="0"/>
                  </a:lnTo>
                  <a:lnTo>
                    <a:pt x="4065634" y="1578948"/>
                  </a:lnTo>
                  <a:lnTo>
                    <a:pt x="0" y="1578948"/>
                  </a:lnTo>
                  <a:close/>
                </a:path>
              </a:pathLst>
            </a:custGeom>
            <a:solidFill>
              <a:srgbClr val="F5F5F5"/>
            </a:solidFill>
            <a:ln cap="sq">
              <a:noFill/>
              <a:prstDash val="solid"/>
              <a:miter/>
            </a:ln>
          </p:spPr>
        </p:sp>
        <p:sp>
          <p:nvSpPr>
            <p:cNvPr id="5" name="TextBox 5"/>
            <p:cNvSpPr txBox="1"/>
            <p:nvPr/>
          </p:nvSpPr>
          <p:spPr>
            <a:xfrm>
              <a:off x="0" y="-28575"/>
              <a:ext cx="4065633" cy="1607523"/>
            </a:xfrm>
            <a:prstGeom prst="rect">
              <a:avLst/>
            </a:prstGeom>
          </p:spPr>
          <p:txBody>
            <a:bodyPr lIns="50800" tIns="50800" rIns="50800" bIns="50800" rtlCol="0" anchor="ctr"/>
            <a:lstStyle/>
            <a:p>
              <a:pPr algn="ctr">
                <a:lnSpc>
                  <a:spcPts val="1869"/>
                </a:lnSpc>
              </a:pPr>
              <a:endParaRPr/>
            </a:p>
          </p:txBody>
        </p:sp>
      </p:grpSp>
      <p:sp>
        <p:nvSpPr>
          <p:cNvPr id="6" name="AutoShape 6"/>
          <p:cNvSpPr/>
          <p:nvPr/>
        </p:nvSpPr>
        <p:spPr>
          <a:xfrm flipH="1" flipV="1">
            <a:off x="4034745" y="3824284"/>
            <a:ext cx="10218510" cy="0"/>
          </a:xfrm>
          <a:prstGeom prst="line">
            <a:avLst/>
          </a:prstGeom>
          <a:ln w="76200" cap="flat">
            <a:solidFill>
              <a:srgbClr val="C23A97"/>
            </a:solidFill>
            <a:prstDash val="solid"/>
            <a:headEnd type="none" w="sm" len="sm"/>
            <a:tailEnd type="none" w="sm" len="sm"/>
          </a:ln>
        </p:spPr>
      </p:sp>
      <p:sp>
        <p:nvSpPr>
          <p:cNvPr id="7" name="Freeform 7"/>
          <p:cNvSpPr/>
          <p:nvPr/>
        </p:nvSpPr>
        <p:spPr>
          <a:xfrm>
            <a:off x="4165567" y="6957364"/>
            <a:ext cx="9956865" cy="958192"/>
          </a:xfrm>
          <a:custGeom>
            <a:avLst/>
            <a:gdLst/>
            <a:ahLst/>
            <a:cxnLst/>
            <a:rect l="l" t="t" r="r" b="b"/>
            <a:pathLst>
              <a:path w="9956865" h="958192">
                <a:moveTo>
                  <a:pt x="0" y="0"/>
                </a:moveTo>
                <a:lnTo>
                  <a:pt x="9956866" y="0"/>
                </a:lnTo>
                <a:lnTo>
                  <a:pt x="9956866" y="958192"/>
                </a:lnTo>
                <a:lnTo>
                  <a:pt x="0" y="958192"/>
                </a:lnTo>
                <a:lnTo>
                  <a:pt x="0" y="0"/>
                </a:lnTo>
                <a:close/>
              </a:path>
            </a:pathLst>
          </a:custGeom>
          <a:blipFill>
            <a:blip r:embed="rId3"/>
            <a:stretch>
              <a:fillRect/>
            </a:stretch>
          </a:blipFill>
        </p:spPr>
      </p:sp>
      <p:sp>
        <p:nvSpPr>
          <p:cNvPr id="8" name="TextBox 8"/>
          <p:cNvSpPr txBox="1"/>
          <p:nvPr/>
        </p:nvSpPr>
        <p:spPr>
          <a:xfrm>
            <a:off x="6051201" y="3033753"/>
            <a:ext cx="6185598" cy="638131"/>
          </a:xfrm>
          <a:prstGeom prst="rect">
            <a:avLst/>
          </a:prstGeom>
        </p:spPr>
        <p:txBody>
          <a:bodyPr lIns="0" tIns="0" rIns="0" bIns="0" rtlCol="0" anchor="t">
            <a:spAutoFit/>
          </a:bodyPr>
          <a:lstStyle/>
          <a:p>
            <a:pPr algn="r">
              <a:lnSpc>
                <a:spcPts val="4950"/>
              </a:lnSpc>
            </a:pPr>
            <a:r>
              <a:rPr lang="en-US" sz="4500" spc="144">
                <a:solidFill>
                  <a:srgbClr val="000000"/>
                </a:solidFill>
                <a:latin typeface="Open Sauce Medium"/>
              </a:rPr>
              <a:t>INPUT VALIDATION</a:t>
            </a:r>
          </a:p>
        </p:txBody>
      </p:sp>
      <p:sp>
        <p:nvSpPr>
          <p:cNvPr id="9" name="TextBox 9"/>
          <p:cNvSpPr txBox="1"/>
          <p:nvPr/>
        </p:nvSpPr>
        <p:spPr>
          <a:xfrm>
            <a:off x="4700391" y="4244036"/>
            <a:ext cx="8887219" cy="2179928"/>
          </a:xfrm>
          <a:prstGeom prst="rect">
            <a:avLst/>
          </a:prstGeom>
        </p:spPr>
        <p:txBody>
          <a:bodyPr lIns="0" tIns="0" rIns="0" bIns="0" rtlCol="0" anchor="t">
            <a:spAutoFit/>
          </a:bodyPr>
          <a:lstStyle/>
          <a:p>
            <a:pPr algn="just">
              <a:lnSpc>
                <a:spcPts val="2499"/>
              </a:lnSpc>
            </a:pPr>
            <a:r>
              <a:rPr lang="en-US" sz="1700">
                <a:solidFill>
                  <a:srgbClr val="000000"/>
                </a:solidFill>
                <a:latin typeface="Open Sauce Light"/>
              </a:rPr>
              <a:t>Diterapkan pada input password dari pengguna untuk dapat menginputkan password sesuai dengan permintaan dari sistem.</a:t>
            </a:r>
          </a:p>
          <a:p>
            <a:pPr algn="just">
              <a:lnSpc>
                <a:spcPts val="2499"/>
              </a:lnSpc>
            </a:pPr>
            <a:endParaRPr lang="en-US" sz="1700">
              <a:solidFill>
                <a:srgbClr val="000000"/>
              </a:solidFill>
              <a:latin typeface="Open Sauce Light"/>
            </a:endParaRPr>
          </a:p>
          <a:p>
            <a:pPr algn="just">
              <a:lnSpc>
                <a:spcPts val="2499"/>
              </a:lnSpc>
            </a:pPr>
            <a:r>
              <a:rPr lang="en-US" sz="1700">
                <a:solidFill>
                  <a:srgbClr val="000000"/>
                </a:solidFill>
                <a:latin typeface="Open Sauce Light"/>
              </a:rPr>
              <a:t>Digunakan metode Regex (Regular Expression) untuk membatasi dan menentukan input dari pengguna terhadap password. Ekspresi Regex ini sangat membantu dalam membuat validasi tersebut. Selain validasi dari sisi password kami juga memberikan validasi terhadap file yang diinputkan</a:t>
            </a:r>
          </a:p>
        </p:txBody>
      </p:sp>
      <p:sp>
        <p:nvSpPr>
          <p:cNvPr id="10" name="TextBox 10"/>
          <p:cNvSpPr txBox="1"/>
          <p:nvPr/>
        </p:nvSpPr>
        <p:spPr>
          <a:xfrm>
            <a:off x="9733888" y="1453731"/>
            <a:ext cx="6185598" cy="742271"/>
          </a:xfrm>
          <a:prstGeom prst="rect">
            <a:avLst/>
          </a:prstGeom>
        </p:spPr>
        <p:txBody>
          <a:bodyPr lIns="0" tIns="0" rIns="0" bIns="0" rtlCol="0" anchor="t">
            <a:spAutoFit/>
          </a:bodyPr>
          <a:lstStyle/>
          <a:p>
            <a:pPr>
              <a:lnSpc>
                <a:spcPts val="5719"/>
              </a:lnSpc>
            </a:pPr>
            <a:r>
              <a:rPr lang="en-US" sz="5199" spc="166">
                <a:solidFill>
                  <a:srgbClr val="FFFFFF"/>
                </a:solidFill>
                <a:latin typeface="Open Sauce Medium"/>
              </a:rPr>
              <a:t>IMPLEMETATION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7046" b="-27046"/>
            </a:stretch>
          </a:blipFill>
        </p:spPr>
      </p:sp>
      <p:grpSp>
        <p:nvGrpSpPr>
          <p:cNvPr id="3" name="Group 3"/>
          <p:cNvGrpSpPr/>
          <p:nvPr/>
        </p:nvGrpSpPr>
        <p:grpSpPr>
          <a:xfrm>
            <a:off x="1425649" y="2529377"/>
            <a:ext cx="15436702" cy="5995067"/>
            <a:chOff x="0" y="0"/>
            <a:chExt cx="4065633" cy="1578948"/>
          </a:xfrm>
        </p:grpSpPr>
        <p:sp>
          <p:nvSpPr>
            <p:cNvPr id="4" name="Freeform 4"/>
            <p:cNvSpPr/>
            <p:nvPr/>
          </p:nvSpPr>
          <p:spPr>
            <a:xfrm>
              <a:off x="0" y="0"/>
              <a:ext cx="4065634" cy="1578948"/>
            </a:xfrm>
            <a:custGeom>
              <a:avLst/>
              <a:gdLst/>
              <a:ahLst/>
              <a:cxnLst/>
              <a:rect l="l" t="t" r="r" b="b"/>
              <a:pathLst>
                <a:path w="4065634" h="1578948">
                  <a:moveTo>
                    <a:pt x="0" y="0"/>
                  </a:moveTo>
                  <a:lnTo>
                    <a:pt x="4065634" y="0"/>
                  </a:lnTo>
                  <a:lnTo>
                    <a:pt x="4065634" y="1578948"/>
                  </a:lnTo>
                  <a:lnTo>
                    <a:pt x="0" y="1578948"/>
                  </a:lnTo>
                  <a:close/>
                </a:path>
              </a:pathLst>
            </a:custGeom>
            <a:solidFill>
              <a:srgbClr val="F5F5F5"/>
            </a:solidFill>
            <a:ln cap="sq">
              <a:noFill/>
              <a:prstDash val="solid"/>
              <a:miter/>
            </a:ln>
          </p:spPr>
        </p:sp>
        <p:sp>
          <p:nvSpPr>
            <p:cNvPr id="5" name="TextBox 5"/>
            <p:cNvSpPr txBox="1"/>
            <p:nvPr/>
          </p:nvSpPr>
          <p:spPr>
            <a:xfrm>
              <a:off x="0" y="-28575"/>
              <a:ext cx="4065633" cy="1607523"/>
            </a:xfrm>
            <a:prstGeom prst="rect">
              <a:avLst/>
            </a:prstGeom>
          </p:spPr>
          <p:txBody>
            <a:bodyPr lIns="50800" tIns="50800" rIns="50800" bIns="50800" rtlCol="0" anchor="ctr"/>
            <a:lstStyle/>
            <a:p>
              <a:pPr algn="ctr">
                <a:lnSpc>
                  <a:spcPts val="1869"/>
                </a:lnSpc>
              </a:pPr>
              <a:endParaRPr/>
            </a:p>
          </p:txBody>
        </p:sp>
      </p:grpSp>
      <p:grpSp>
        <p:nvGrpSpPr>
          <p:cNvPr id="6" name="Group 6"/>
          <p:cNvGrpSpPr/>
          <p:nvPr/>
        </p:nvGrpSpPr>
        <p:grpSpPr>
          <a:xfrm>
            <a:off x="2141985" y="1731407"/>
            <a:ext cx="7284828" cy="7284799"/>
            <a:chOff x="0" y="0"/>
            <a:chExt cx="6350025" cy="6350000"/>
          </a:xfrm>
        </p:grpSpPr>
        <p:sp>
          <p:nvSpPr>
            <p:cNvPr id="7" name="Freeform 7"/>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3"/>
              <a:stretch>
                <a:fillRect t="-709" b="-709"/>
              </a:stretch>
            </a:blipFill>
          </p:spPr>
        </p:sp>
      </p:grpSp>
      <p:sp>
        <p:nvSpPr>
          <p:cNvPr id="8" name="AutoShape 8"/>
          <p:cNvSpPr/>
          <p:nvPr/>
        </p:nvSpPr>
        <p:spPr>
          <a:xfrm flipH="1" flipV="1">
            <a:off x="9733888" y="4258788"/>
            <a:ext cx="10218510" cy="0"/>
          </a:xfrm>
          <a:prstGeom prst="line">
            <a:avLst/>
          </a:prstGeom>
          <a:ln w="76200" cap="flat">
            <a:solidFill>
              <a:srgbClr val="C23A97"/>
            </a:solidFill>
            <a:prstDash val="solid"/>
            <a:headEnd type="none" w="sm" len="sm"/>
            <a:tailEnd type="none" w="sm" len="sm"/>
          </a:ln>
        </p:spPr>
      </p:sp>
      <p:sp>
        <p:nvSpPr>
          <p:cNvPr id="9" name="TextBox 9"/>
          <p:cNvSpPr txBox="1"/>
          <p:nvPr/>
        </p:nvSpPr>
        <p:spPr>
          <a:xfrm>
            <a:off x="9733888" y="3436485"/>
            <a:ext cx="6185598" cy="638131"/>
          </a:xfrm>
          <a:prstGeom prst="rect">
            <a:avLst/>
          </a:prstGeom>
        </p:spPr>
        <p:txBody>
          <a:bodyPr lIns="0" tIns="0" rIns="0" bIns="0" rtlCol="0" anchor="t">
            <a:spAutoFit/>
          </a:bodyPr>
          <a:lstStyle/>
          <a:p>
            <a:pPr algn="r">
              <a:lnSpc>
                <a:spcPts val="4950"/>
              </a:lnSpc>
            </a:pPr>
            <a:r>
              <a:rPr lang="en-US" sz="4500" spc="144">
                <a:solidFill>
                  <a:srgbClr val="000000"/>
                </a:solidFill>
                <a:latin typeface="Open Sauce Medium"/>
              </a:rPr>
              <a:t>INPUT VALIDATION</a:t>
            </a:r>
          </a:p>
        </p:txBody>
      </p:sp>
      <p:sp>
        <p:nvSpPr>
          <p:cNvPr id="10" name="TextBox 10"/>
          <p:cNvSpPr txBox="1"/>
          <p:nvPr/>
        </p:nvSpPr>
        <p:spPr>
          <a:xfrm>
            <a:off x="9990235" y="4487388"/>
            <a:ext cx="5929251" cy="1865625"/>
          </a:xfrm>
          <a:prstGeom prst="rect">
            <a:avLst/>
          </a:prstGeom>
        </p:spPr>
        <p:txBody>
          <a:bodyPr lIns="0" tIns="0" rIns="0" bIns="0" rtlCol="0" anchor="t">
            <a:spAutoFit/>
          </a:bodyPr>
          <a:lstStyle/>
          <a:p>
            <a:pPr algn="just">
              <a:lnSpc>
                <a:spcPts val="2499"/>
              </a:lnSpc>
            </a:pPr>
            <a:r>
              <a:rPr lang="en-US" sz="1700">
                <a:solidFill>
                  <a:srgbClr val="000000"/>
                </a:solidFill>
                <a:latin typeface="Open Sauce Light"/>
              </a:rPr>
              <a:t>Penerapan untuk pembatasan dari ukuran file kami menggunakan ekstensi dari Node Js yaitu multer dengan membatasi pada ukuran file sebesar 25 Mb. Selain melakukan pembatasan terhadap ukuran file kami juga melakukan pembatasan terhadap ekstensi dan isi dari file.</a:t>
            </a:r>
          </a:p>
          <a:p>
            <a:pPr algn="just">
              <a:lnSpc>
                <a:spcPts val="2499"/>
              </a:lnSpc>
            </a:pPr>
            <a:endParaRPr lang="en-US" sz="1700">
              <a:solidFill>
                <a:srgbClr val="000000"/>
              </a:solidFill>
              <a:latin typeface="Open Sauce Light"/>
            </a:endParaRPr>
          </a:p>
        </p:txBody>
      </p:sp>
      <p:sp>
        <p:nvSpPr>
          <p:cNvPr id="11" name="TextBox 11"/>
          <p:cNvSpPr txBox="1"/>
          <p:nvPr/>
        </p:nvSpPr>
        <p:spPr>
          <a:xfrm>
            <a:off x="9733888" y="1453731"/>
            <a:ext cx="6185598" cy="742271"/>
          </a:xfrm>
          <a:prstGeom prst="rect">
            <a:avLst/>
          </a:prstGeom>
        </p:spPr>
        <p:txBody>
          <a:bodyPr lIns="0" tIns="0" rIns="0" bIns="0" rtlCol="0" anchor="t">
            <a:spAutoFit/>
          </a:bodyPr>
          <a:lstStyle/>
          <a:p>
            <a:pPr>
              <a:lnSpc>
                <a:spcPts val="5719"/>
              </a:lnSpc>
            </a:pPr>
            <a:r>
              <a:rPr lang="en-US" sz="5199" spc="166">
                <a:solidFill>
                  <a:srgbClr val="FFFFFF"/>
                </a:solidFill>
                <a:latin typeface="Open Sauce Medium"/>
              </a:rPr>
              <a:t>IMPLEMETATION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sp>
        <p:nvSpPr>
          <p:cNvPr id="3" name="AutoShape 3"/>
          <p:cNvSpPr/>
          <p:nvPr/>
        </p:nvSpPr>
        <p:spPr>
          <a:xfrm flipH="1">
            <a:off x="3838745" y="4174609"/>
            <a:ext cx="10610668" cy="53684"/>
          </a:xfrm>
          <a:prstGeom prst="line">
            <a:avLst/>
          </a:prstGeom>
          <a:ln w="76200" cap="flat">
            <a:solidFill>
              <a:srgbClr val="F5F5F5"/>
            </a:solidFill>
            <a:prstDash val="solid"/>
            <a:headEnd type="none" w="sm" len="sm"/>
            <a:tailEnd type="none" w="sm" len="sm"/>
          </a:ln>
        </p:spPr>
      </p:sp>
      <p:sp>
        <p:nvSpPr>
          <p:cNvPr id="4" name="TextBox 4"/>
          <p:cNvSpPr txBox="1"/>
          <p:nvPr/>
        </p:nvSpPr>
        <p:spPr>
          <a:xfrm>
            <a:off x="3838649" y="1977800"/>
            <a:ext cx="10610702" cy="774700"/>
          </a:xfrm>
          <a:prstGeom prst="rect">
            <a:avLst/>
          </a:prstGeom>
        </p:spPr>
        <p:txBody>
          <a:bodyPr lIns="0" tIns="0" rIns="0" bIns="0" rtlCol="0" anchor="t">
            <a:spAutoFit/>
          </a:bodyPr>
          <a:lstStyle/>
          <a:p>
            <a:pPr algn="ctr">
              <a:lnSpc>
                <a:spcPts val="6049"/>
              </a:lnSpc>
            </a:pPr>
            <a:r>
              <a:rPr lang="en-US" sz="5499" spc="175">
                <a:solidFill>
                  <a:srgbClr val="FFFFFF"/>
                </a:solidFill>
                <a:latin typeface="Days"/>
              </a:rPr>
              <a:t>Table of</a:t>
            </a:r>
          </a:p>
        </p:txBody>
      </p:sp>
      <p:sp>
        <p:nvSpPr>
          <p:cNvPr id="5" name="TextBox 5"/>
          <p:cNvSpPr txBox="1"/>
          <p:nvPr/>
        </p:nvSpPr>
        <p:spPr>
          <a:xfrm>
            <a:off x="3713044" y="5572338"/>
            <a:ext cx="2097071" cy="319168"/>
          </a:xfrm>
          <a:prstGeom prst="rect">
            <a:avLst/>
          </a:prstGeom>
        </p:spPr>
        <p:txBody>
          <a:bodyPr lIns="0" tIns="0" rIns="0" bIns="0" rtlCol="0" anchor="t">
            <a:spAutoFit/>
          </a:bodyPr>
          <a:lstStyle/>
          <a:p>
            <a:pPr algn="ctr">
              <a:lnSpc>
                <a:spcPts val="2646"/>
              </a:lnSpc>
            </a:pPr>
            <a:r>
              <a:rPr lang="en-US" sz="1800">
                <a:solidFill>
                  <a:srgbClr val="FFFFFF"/>
                </a:solidFill>
                <a:latin typeface="Open Sauce Light"/>
              </a:rPr>
              <a:t>PENDAHULUAN</a:t>
            </a:r>
          </a:p>
        </p:txBody>
      </p:sp>
      <p:sp>
        <p:nvSpPr>
          <p:cNvPr id="6" name="TextBox 6"/>
          <p:cNvSpPr txBox="1"/>
          <p:nvPr/>
        </p:nvSpPr>
        <p:spPr>
          <a:xfrm>
            <a:off x="3628807" y="4643028"/>
            <a:ext cx="2265543"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rPr>
              <a:t>01</a:t>
            </a:r>
          </a:p>
        </p:txBody>
      </p:sp>
      <p:sp>
        <p:nvSpPr>
          <p:cNvPr id="7" name="TextBox 7"/>
          <p:cNvSpPr txBox="1"/>
          <p:nvPr/>
        </p:nvSpPr>
        <p:spPr>
          <a:xfrm>
            <a:off x="6494264" y="4643028"/>
            <a:ext cx="2265543"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rPr>
              <a:t>02</a:t>
            </a:r>
          </a:p>
        </p:txBody>
      </p:sp>
      <p:sp>
        <p:nvSpPr>
          <p:cNvPr id="8" name="TextBox 8"/>
          <p:cNvSpPr txBox="1"/>
          <p:nvPr/>
        </p:nvSpPr>
        <p:spPr>
          <a:xfrm>
            <a:off x="9426884" y="4643028"/>
            <a:ext cx="2265543"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rPr>
              <a:t>03</a:t>
            </a:r>
          </a:p>
        </p:txBody>
      </p:sp>
      <p:sp>
        <p:nvSpPr>
          <p:cNvPr id="9" name="TextBox 9"/>
          <p:cNvSpPr txBox="1"/>
          <p:nvPr/>
        </p:nvSpPr>
        <p:spPr>
          <a:xfrm>
            <a:off x="12359177" y="4643028"/>
            <a:ext cx="2265543"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rPr>
              <a:t>04</a:t>
            </a:r>
          </a:p>
        </p:txBody>
      </p:sp>
      <p:sp>
        <p:nvSpPr>
          <p:cNvPr id="10" name="TextBox 10"/>
          <p:cNvSpPr txBox="1"/>
          <p:nvPr/>
        </p:nvSpPr>
        <p:spPr>
          <a:xfrm>
            <a:off x="6662736" y="5572338"/>
            <a:ext cx="2097071" cy="985697"/>
          </a:xfrm>
          <a:prstGeom prst="rect">
            <a:avLst/>
          </a:prstGeom>
        </p:spPr>
        <p:txBody>
          <a:bodyPr lIns="0" tIns="0" rIns="0" bIns="0" rtlCol="0" anchor="t">
            <a:spAutoFit/>
          </a:bodyPr>
          <a:lstStyle/>
          <a:p>
            <a:pPr algn="ctr">
              <a:lnSpc>
                <a:spcPts val="2646"/>
              </a:lnSpc>
            </a:pPr>
            <a:r>
              <a:rPr lang="en-US" sz="1800">
                <a:solidFill>
                  <a:srgbClr val="FFFFFF"/>
                </a:solidFill>
                <a:latin typeface="Open Sauce Light"/>
              </a:rPr>
              <a:t>METODE / PERANCANGAN PENELITIAN</a:t>
            </a:r>
          </a:p>
        </p:txBody>
      </p:sp>
      <p:sp>
        <p:nvSpPr>
          <p:cNvPr id="11" name="TextBox 11"/>
          <p:cNvSpPr txBox="1"/>
          <p:nvPr/>
        </p:nvSpPr>
        <p:spPr>
          <a:xfrm>
            <a:off x="9612429" y="5572338"/>
            <a:ext cx="2097071" cy="652433"/>
          </a:xfrm>
          <a:prstGeom prst="rect">
            <a:avLst/>
          </a:prstGeom>
        </p:spPr>
        <p:txBody>
          <a:bodyPr lIns="0" tIns="0" rIns="0" bIns="0" rtlCol="0" anchor="t">
            <a:spAutoFit/>
          </a:bodyPr>
          <a:lstStyle/>
          <a:p>
            <a:pPr algn="ctr">
              <a:lnSpc>
                <a:spcPts val="2646"/>
              </a:lnSpc>
            </a:pPr>
            <a:r>
              <a:rPr lang="en-US" sz="1800">
                <a:solidFill>
                  <a:srgbClr val="FFFFFF"/>
                </a:solidFill>
                <a:latin typeface="Open Sauce Light"/>
              </a:rPr>
              <a:t>HASIL DAN PEMBAHASAN</a:t>
            </a:r>
          </a:p>
        </p:txBody>
      </p:sp>
      <p:sp>
        <p:nvSpPr>
          <p:cNvPr id="12" name="TextBox 12"/>
          <p:cNvSpPr txBox="1"/>
          <p:nvPr/>
        </p:nvSpPr>
        <p:spPr>
          <a:xfrm>
            <a:off x="12562122" y="5572338"/>
            <a:ext cx="2097071" cy="652433"/>
          </a:xfrm>
          <a:prstGeom prst="rect">
            <a:avLst/>
          </a:prstGeom>
        </p:spPr>
        <p:txBody>
          <a:bodyPr lIns="0" tIns="0" rIns="0" bIns="0" rtlCol="0" anchor="t">
            <a:spAutoFit/>
          </a:bodyPr>
          <a:lstStyle/>
          <a:p>
            <a:pPr algn="ctr">
              <a:lnSpc>
                <a:spcPts val="2646"/>
              </a:lnSpc>
            </a:pPr>
            <a:r>
              <a:rPr lang="en-US" sz="1800">
                <a:solidFill>
                  <a:srgbClr val="FFFFFF"/>
                </a:solidFill>
                <a:latin typeface="Open Sauce Light"/>
              </a:rPr>
              <a:t>KESIMPULAN DAN SARAN</a:t>
            </a:r>
          </a:p>
        </p:txBody>
      </p:sp>
      <p:sp>
        <p:nvSpPr>
          <p:cNvPr id="13" name="TextBox 13"/>
          <p:cNvSpPr txBox="1"/>
          <p:nvPr/>
        </p:nvSpPr>
        <p:spPr>
          <a:xfrm>
            <a:off x="3838615" y="2876325"/>
            <a:ext cx="10610702" cy="1088390"/>
          </a:xfrm>
          <a:prstGeom prst="rect">
            <a:avLst/>
          </a:prstGeom>
        </p:spPr>
        <p:txBody>
          <a:bodyPr lIns="0" tIns="0" rIns="0" bIns="0" rtlCol="0" anchor="t">
            <a:spAutoFit/>
          </a:bodyPr>
          <a:lstStyle/>
          <a:p>
            <a:pPr algn="ctr">
              <a:lnSpc>
                <a:spcPts val="8470"/>
              </a:lnSpc>
            </a:pPr>
            <a:r>
              <a:rPr lang="en-US" sz="7700" spc="2194">
                <a:solidFill>
                  <a:srgbClr val="FFFFFF"/>
                </a:solidFill>
                <a:latin typeface="Open Sauce Medium"/>
              </a:rPr>
              <a:t>CONTENTS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7046" b="-27046"/>
            </a:stretch>
          </a:blipFill>
        </p:spPr>
      </p:sp>
      <p:grpSp>
        <p:nvGrpSpPr>
          <p:cNvPr id="3" name="Group 3"/>
          <p:cNvGrpSpPr/>
          <p:nvPr/>
        </p:nvGrpSpPr>
        <p:grpSpPr>
          <a:xfrm>
            <a:off x="1425649" y="2529377"/>
            <a:ext cx="15436702" cy="5995067"/>
            <a:chOff x="0" y="0"/>
            <a:chExt cx="4065633" cy="1578948"/>
          </a:xfrm>
        </p:grpSpPr>
        <p:sp>
          <p:nvSpPr>
            <p:cNvPr id="4" name="Freeform 4"/>
            <p:cNvSpPr/>
            <p:nvPr/>
          </p:nvSpPr>
          <p:spPr>
            <a:xfrm>
              <a:off x="0" y="0"/>
              <a:ext cx="4065634" cy="1578948"/>
            </a:xfrm>
            <a:custGeom>
              <a:avLst/>
              <a:gdLst/>
              <a:ahLst/>
              <a:cxnLst/>
              <a:rect l="l" t="t" r="r" b="b"/>
              <a:pathLst>
                <a:path w="4065634" h="1578948">
                  <a:moveTo>
                    <a:pt x="0" y="0"/>
                  </a:moveTo>
                  <a:lnTo>
                    <a:pt x="4065634" y="0"/>
                  </a:lnTo>
                  <a:lnTo>
                    <a:pt x="4065634" y="1578948"/>
                  </a:lnTo>
                  <a:lnTo>
                    <a:pt x="0" y="1578948"/>
                  </a:lnTo>
                  <a:close/>
                </a:path>
              </a:pathLst>
            </a:custGeom>
            <a:solidFill>
              <a:srgbClr val="F5F5F5"/>
            </a:solidFill>
            <a:ln cap="sq">
              <a:noFill/>
              <a:prstDash val="solid"/>
              <a:miter/>
            </a:ln>
          </p:spPr>
        </p:sp>
        <p:sp>
          <p:nvSpPr>
            <p:cNvPr id="5" name="TextBox 5"/>
            <p:cNvSpPr txBox="1"/>
            <p:nvPr/>
          </p:nvSpPr>
          <p:spPr>
            <a:xfrm>
              <a:off x="0" y="-28575"/>
              <a:ext cx="4065633" cy="1607523"/>
            </a:xfrm>
            <a:prstGeom prst="rect">
              <a:avLst/>
            </a:prstGeom>
          </p:spPr>
          <p:txBody>
            <a:bodyPr lIns="50800" tIns="50800" rIns="50800" bIns="50800" rtlCol="0" anchor="ctr"/>
            <a:lstStyle/>
            <a:p>
              <a:pPr algn="ctr">
                <a:lnSpc>
                  <a:spcPts val="1869"/>
                </a:lnSpc>
              </a:pPr>
              <a:endParaRPr/>
            </a:p>
          </p:txBody>
        </p:sp>
      </p:grpSp>
      <p:grpSp>
        <p:nvGrpSpPr>
          <p:cNvPr id="6" name="Group 6"/>
          <p:cNvGrpSpPr/>
          <p:nvPr/>
        </p:nvGrpSpPr>
        <p:grpSpPr>
          <a:xfrm>
            <a:off x="2141985" y="1731407"/>
            <a:ext cx="7284828" cy="7284799"/>
            <a:chOff x="0" y="0"/>
            <a:chExt cx="6350025" cy="6350000"/>
          </a:xfrm>
        </p:grpSpPr>
        <p:sp>
          <p:nvSpPr>
            <p:cNvPr id="7" name="Freeform 7"/>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3"/>
              <a:stretch>
                <a:fillRect l="-5070" r="-5070"/>
              </a:stretch>
            </a:blipFill>
          </p:spPr>
        </p:sp>
      </p:grpSp>
      <p:sp>
        <p:nvSpPr>
          <p:cNvPr id="8" name="AutoShape 8"/>
          <p:cNvSpPr/>
          <p:nvPr/>
        </p:nvSpPr>
        <p:spPr>
          <a:xfrm flipH="1" flipV="1">
            <a:off x="9733888" y="4258788"/>
            <a:ext cx="10218510" cy="0"/>
          </a:xfrm>
          <a:prstGeom prst="line">
            <a:avLst/>
          </a:prstGeom>
          <a:ln w="76200" cap="flat">
            <a:solidFill>
              <a:srgbClr val="C23A97"/>
            </a:solidFill>
            <a:prstDash val="solid"/>
            <a:headEnd type="none" w="sm" len="sm"/>
            <a:tailEnd type="none" w="sm" len="sm"/>
          </a:ln>
        </p:spPr>
      </p:sp>
      <p:sp>
        <p:nvSpPr>
          <p:cNvPr id="9" name="TextBox 9"/>
          <p:cNvSpPr txBox="1"/>
          <p:nvPr/>
        </p:nvSpPr>
        <p:spPr>
          <a:xfrm>
            <a:off x="9733888" y="3436485"/>
            <a:ext cx="6185598" cy="638131"/>
          </a:xfrm>
          <a:prstGeom prst="rect">
            <a:avLst/>
          </a:prstGeom>
        </p:spPr>
        <p:txBody>
          <a:bodyPr lIns="0" tIns="0" rIns="0" bIns="0" rtlCol="0" anchor="t">
            <a:spAutoFit/>
          </a:bodyPr>
          <a:lstStyle/>
          <a:p>
            <a:pPr algn="r">
              <a:lnSpc>
                <a:spcPts val="4950"/>
              </a:lnSpc>
            </a:pPr>
            <a:r>
              <a:rPr lang="en-US" sz="4500" spc="144">
                <a:solidFill>
                  <a:srgbClr val="000000"/>
                </a:solidFill>
                <a:latin typeface="Open Sauce Medium"/>
              </a:rPr>
              <a:t>INPUT VALIDATION</a:t>
            </a:r>
          </a:p>
        </p:txBody>
      </p:sp>
      <p:sp>
        <p:nvSpPr>
          <p:cNvPr id="10" name="TextBox 10"/>
          <p:cNvSpPr txBox="1"/>
          <p:nvPr/>
        </p:nvSpPr>
        <p:spPr>
          <a:xfrm>
            <a:off x="9990235" y="4487388"/>
            <a:ext cx="5929251" cy="1865625"/>
          </a:xfrm>
          <a:prstGeom prst="rect">
            <a:avLst/>
          </a:prstGeom>
        </p:spPr>
        <p:txBody>
          <a:bodyPr lIns="0" tIns="0" rIns="0" bIns="0" rtlCol="0" anchor="t">
            <a:spAutoFit/>
          </a:bodyPr>
          <a:lstStyle/>
          <a:p>
            <a:pPr algn="just">
              <a:lnSpc>
                <a:spcPts val="2499"/>
              </a:lnSpc>
            </a:pPr>
            <a:r>
              <a:rPr lang="en-US" sz="1700">
                <a:solidFill>
                  <a:srgbClr val="000000"/>
                </a:solidFill>
                <a:latin typeface="Open Sauce Light"/>
              </a:rPr>
              <a:t>Kami menentukan pada jumlah input upload file sebanyak satu file dan hanya mengijinkan file bertipe image yang hanya dapat di upload. Jika pengirim hendak untuk mengubah ekstensi file terhadap file selain image menjadi file yang bertipe image, maka pengiriman tidak dapat dilakukan</a:t>
            </a:r>
          </a:p>
        </p:txBody>
      </p:sp>
      <p:sp>
        <p:nvSpPr>
          <p:cNvPr id="11" name="TextBox 11"/>
          <p:cNvSpPr txBox="1"/>
          <p:nvPr/>
        </p:nvSpPr>
        <p:spPr>
          <a:xfrm>
            <a:off x="9733888" y="1453731"/>
            <a:ext cx="6185598" cy="742271"/>
          </a:xfrm>
          <a:prstGeom prst="rect">
            <a:avLst/>
          </a:prstGeom>
        </p:spPr>
        <p:txBody>
          <a:bodyPr lIns="0" tIns="0" rIns="0" bIns="0" rtlCol="0" anchor="t">
            <a:spAutoFit/>
          </a:bodyPr>
          <a:lstStyle/>
          <a:p>
            <a:pPr>
              <a:lnSpc>
                <a:spcPts val="5719"/>
              </a:lnSpc>
            </a:pPr>
            <a:r>
              <a:rPr lang="en-US" sz="5199" spc="166">
                <a:solidFill>
                  <a:srgbClr val="FFFFFF"/>
                </a:solidFill>
                <a:latin typeface="Open Sauce Medium"/>
              </a:rPr>
              <a:t>IMPLEMETATION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7046" b="-27046"/>
            </a:stretch>
          </a:blipFill>
        </p:spPr>
      </p:sp>
      <p:grpSp>
        <p:nvGrpSpPr>
          <p:cNvPr id="3" name="Group 3"/>
          <p:cNvGrpSpPr/>
          <p:nvPr/>
        </p:nvGrpSpPr>
        <p:grpSpPr>
          <a:xfrm>
            <a:off x="1425649" y="2529377"/>
            <a:ext cx="15436702" cy="5995067"/>
            <a:chOff x="0" y="0"/>
            <a:chExt cx="4065633" cy="1578948"/>
          </a:xfrm>
        </p:grpSpPr>
        <p:sp>
          <p:nvSpPr>
            <p:cNvPr id="4" name="Freeform 4"/>
            <p:cNvSpPr/>
            <p:nvPr/>
          </p:nvSpPr>
          <p:spPr>
            <a:xfrm>
              <a:off x="0" y="0"/>
              <a:ext cx="4065634" cy="1578948"/>
            </a:xfrm>
            <a:custGeom>
              <a:avLst/>
              <a:gdLst/>
              <a:ahLst/>
              <a:cxnLst/>
              <a:rect l="l" t="t" r="r" b="b"/>
              <a:pathLst>
                <a:path w="4065634" h="1578948">
                  <a:moveTo>
                    <a:pt x="0" y="0"/>
                  </a:moveTo>
                  <a:lnTo>
                    <a:pt x="4065634" y="0"/>
                  </a:lnTo>
                  <a:lnTo>
                    <a:pt x="4065634" y="1578948"/>
                  </a:lnTo>
                  <a:lnTo>
                    <a:pt x="0" y="1578948"/>
                  </a:lnTo>
                  <a:close/>
                </a:path>
              </a:pathLst>
            </a:custGeom>
            <a:solidFill>
              <a:srgbClr val="F5F5F5"/>
            </a:solidFill>
            <a:ln cap="sq">
              <a:noFill/>
              <a:prstDash val="solid"/>
              <a:miter/>
            </a:ln>
          </p:spPr>
        </p:sp>
        <p:sp>
          <p:nvSpPr>
            <p:cNvPr id="5" name="TextBox 5"/>
            <p:cNvSpPr txBox="1"/>
            <p:nvPr/>
          </p:nvSpPr>
          <p:spPr>
            <a:xfrm>
              <a:off x="0" y="-28575"/>
              <a:ext cx="4065633" cy="1607523"/>
            </a:xfrm>
            <a:prstGeom prst="rect">
              <a:avLst/>
            </a:prstGeom>
          </p:spPr>
          <p:txBody>
            <a:bodyPr lIns="50800" tIns="50800" rIns="50800" bIns="50800" rtlCol="0" anchor="ctr"/>
            <a:lstStyle/>
            <a:p>
              <a:pPr algn="ctr">
                <a:lnSpc>
                  <a:spcPts val="1869"/>
                </a:lnSpc>
              </a:pPr>
              <a:endParaRPr/>
            </a:p>
          </p:txBody>
        </p:sp>
      </p:grpSp>
      <p:grpSp>
        <p:nvGrpSpPr>
          <p:cNvPr id="6" name="Group 6"/>
          <p:cNvGrpSpPr/>
          <p:nvPr/>
        </p:nvGrpSpPr>
        <p:grpSpPr>
          <a:xfrm>
            <a:off x="2141985" y="1731407"/>
            <a:ext cx="7284828" cy="7284799"/>
            <a:chOff x="0" y="0"/>
            <a:chExt cx="6350025" cy="6350000"/>
          </a:xfrm>
        </p:grpSpPr>
        <p:sp>
          <p:nvSpPr>
            <p:cNvPr id="7" name="Freeform 7"/>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3"/>
              <a:stretch>
                <a:fillRect l="-3109" r="-3109"/>
              </a:stretch>
            </a:blipFill>
          </p:spPr>
        </p:sp>
      </p:grpSp>
      <p:sp>
        <p:nvSpPr>
          <p:cNvPr id="8" name="AutoShape 8"/>
          <p:cNvSpPr/>
          <p:nvPr/>
        </p:nvSpPr>
        <p:spPr>
          <a:xfrm flipH="1" flipV="1">
            <a:off x="9733888" y="4258788"/>
            <a:ext cx="10218510" cy="0"/>
          </a:xfrm>
          <a:prstGeom prst="line">
            <a:avLst/>
          </a:prstGeom>
          <a:ln w="76200" cap="flat">
            <a:solidFill>
              <a:srgbClr val="C23A97"/>
            </a:solidFill>
            <a:prstDash val="solid"/>
            <a:headEnd type="none" w="sm" len="sm"/>
            <a:tailEnd type="none" w="sm" len="sm"/>
          </a:ln>
        </p:spPr>
      </p:sp>
      <p:sp>
        <p:nvSpPr>
          <p:cNvPr id="9" name="TextBox 9"/>
          <p:cNvSpPr txBox="1"/>
          <p:nvPr/>
        </p:nvSpPr>
        <p:spPr>
          <a:xfrm>
            <a:off x="9862062" y="2943924"/>
            <a:ext cx="6185598" cy="1048165"/>
          </a:xfrm>
          <a:prstGeom prst="rect">
            <a:avLst/>
          </a:prstGeom>
        </p:spPr>
        <p:txBody>
          <a:bodyPr lIns="0" tIns="0" rIns="0" bIns="0" rtlCol="0" anchor="t">
            <a:spAutoFit/>
          </a:bodyPr>
          <a:lstStyle/>
          <a:p>
            <a:pPr algn="r">
              <a:lnSpc>
                <a:spcPts val="4180"/>
              </a:lnSpc>
            </a:pPr>
            <a:r>
              <a:rPr lang="en-US" sz="3800" spc="121">
                <a:solidFill>
                  <a:srgbClr val="000000"/>
                </a:solidFill>
                <a:latin typeface="Open Sauce Medium"/>
              </a:rPr>
              <a:t>BLOCKING BRUTE FORCE ATTACKS &amp; DOS</a:t>
            </a:r>
          </a:p>
        </p:txBody>
      </p:sp>
      <p:sp>
        <p:nvSpPr>
          <p:cNvPr id="10" name="TextBox 10"/>
          <p:cNvSpPr txBox="1"/>
          <p:nvPr/>
        </p:nvSpPr>
        <p:spPr>
          <a:xfrm>
            <a:off x="9990235" y="4487388"/>
            <a:ext cx="5929251" cy="3437139"/>
          </a:xfrm>
          <a:prstGeom prst="rect">
            <a:avLst/>
          </a:prstGeom>
        </p:spPr>
        <p:txBody>
          <a:bodyPr lIns="0" tIns="0" rIns="0" bIns="0" rtlCol="0" anchor="t">
            <a:spAutoFit/>
          </a:bodyPr>
          <a:lstStyle/>
          <a:p>
            <a:pPr algn="just">
              <a:lnSpc>
                <a:spcPts val="2499"/>
              </a:lnSpc>
            </a:pPr>
            <a:r>
              <a:rPr lang="en-US" sz="1700">
                <a:solidFill>
                  <a:srgbClr val="000000"/>
                </a:solidFill>
                <a:latin typeface="Open Sauce Light"/>
              </a:rPr>
              <a:t>Aplikasi ini mewajibkan pengguna untuk melakukan sebuah input pasti tidak akan lepas dari adanya serangan brute force dan denial of service. Untuk mencegah dari adanya hal tersebut kami menggunakan ekstensi rate limiter</a:t>
            </a:r>
          </a:p>
          <a:p>
            <a:pPr algn="just">
              <a:lnSpc>
                <a:spcPts val="2499"/>
              </a:lnSpc>
            </a:pPr>
            <a:endParaRPr lang="en-US" sz="1700">
              <a:solidFill>
                <a:srgbClr val="000000"/>
              </a:solidFill>
              <a:latin typeface="Open Sauce Light"/>
            </a:endParaRPr>
          </a:p>
          <a:p>
            <a:pPr algn="just">
              <a:lnSpc>
                <a:spcPts val="2499"/>
              </a:lnSpc>
            </a:pPr>
            <a:r>
              <a:rPr lang="en-US" sz="1700">
                <a:solidFill>
                  <a:srgbClr val="000000"/>
                </a:solidFill>
                <a:latin typeface="Open Sauce Light"/>
              </a:rPr>
              <a:t>Kode tersebut akan membatasi pengguna yang akan hendak masuk dengan menginputkan password yang salah secara berulang kali. Pembatasan ini dilakukan pemblokiran terhadap alamat IP pengguna yang hendak mengakses dalam periode waktu tertentu</a:t>
            </a:r>
          </a:p>
        </p:txBody>
      </p:sp>
      <p:sp>
        <p:nvSpPr>
          <p:cNvPr id="11" name="TextBox 11"/>
          <p:cNvSpPr txBox="1"/>
          <p:nvPr/>
        </p:nvSpPr>
        <p:spPr>
          <a:xfrm>
            <a:off x="9733888" y="1453731"/>
            <a:ext cx="6185598" cy="742271"/>
          </a:xfrm>
          <a:prstGeom prst="rect">
            <a:avLst/>
          </a:prstGeom>
        </p:spPr>
        <p:txBody>
          <a:bodyPr lIns="0" tIns="0" rIns="0" bIns="0" rtlCol="0" anchor="t">
            <a:spAutoFit/>
          </a:bodyPr>
          <a:lstStyle/>
          <a:p>
            <a:pPr>
              <a:lnSpc>
                <a:spcPts val="5719"/>
              </a:lnSpc>
            </a:pPr>
            <a:r>
              <a:rPr lang="en-US" sz="5199" spc="166">
                <a:solidFill>
                  <a:srgbClr val="FFFFFF"/>
                </a:solidFill>
                <a:latin typeface="Open Sauce Medium"/>
              </a:rPr>
              <a:t>IMPLEMETATION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7046" b="-27046"/>
            </a:stretch>
          </a:blipFill>
        </p:spPr>
      </p:sp>
      <p:grpSp>
        <p:nvGrpSpPr>
          <p:cNvPr id="3" name="Group 3"/>
          <p:cNvGrpSpPr/>
          <p:nvPr/>
        </p:nvGrpSpPr>
        <p:grpSpPr>
          <a:xfrm>
            <a:off x="1425649" y="2529377"/>
            <a:ext cx="15436702" cy="5995067"/>
            <a:chOff x="0" y="0"/>
            <a:chExt cx="4065633" cy="1578948"/>
          </a:xfrm>
        </p:grpSpPr>
        <p:sp>
          <p:nvSpPr>
            <p:cNvPr id="4" name="Freeform 4"/>
            <p:cNvSpPr/>
            <p:nvPr/>
          </p:nvSpPr>
          <p:spPr>
            <a:xfrm>
              <a:off x="0" y="0"/>
              <a:ext cx="4065634" cy="1578948"/>
            </a:xfrm>
            <a:custGeom>
              <a:avLst/>
              <a:gdLst/>
              <a:ahLst/>
              <a:cxnLst/>
              <a:rect l="l" t="t" r="r" b="b"/>
              <a:pathLst>
                <a:path w="4065634" h="1578948">
                  <a:moveTo>
                    <a:pt x="0" y="0"/>
                  </a:moveTo>
                  <a:lnTo>
                    <a:pt x="4065634" y="0"/>
                  </a:lnTo>
                  <a:lnTo>
                    <a:pt x="4065634" y="1578948"/>
                  </a:lnTo>
                  <a:lnTo>
                    <a:pt x="0" y="1578948"/>
                  </a:lnTo>
                  <a:close/>
                </a:path>
              </a:pathLst>
            </a:custGeom>
            <a:solidFill>
              <a:srgbClr val="F5F5F5"/>
            </a:solidFill>
            <a:ln cap="sq">
              <a:noFill/>
              <a:prstDash val="solid"/>
              <a:miter/>
            </a:ln>
          </p:spPr>
        </p:sp>
        <p:sp>
          <p:nvSpPr>
            <p:cNvPr id="5" name="TextBox 5"/>
            <p:cNvSpPr txBox="1"/>
            <p:nvPr/>
          </p:nvSpPr>
          <p:spPr>
            <a:xfrm>
              <a:off x="0" y="-28575"/>
              <a:ext cx="4065633" cy="1607523"/>
            </a:xfrm>
            <a:prstGeom prst="rect">
              <a:avLst/>
            </a:prstGeom>
          </p:spPr>
          <p:txBody>
            <a:bodyPr lIns="50800" tIns="50800" rIns="50800" bIns="50800" rtlCol="0" anchor="ctr"/>
            <a:lstStyle/>
            <a:p>
              <a:pPr algn="ctr">
                <a:lnSpc>
                  <a:spcPts val="1869"/>
                </a:lnSpc>
              </a:pPr>
              <a:endParaRPr/>
            </a:p>
          </p:txBody>
        </p:sp>
      </p:grpSp>
      <p:sp>
        <p:nvSpPr>
          <p:cNvPr id="6" name="AutoShape 6"/>
          <p:cNvSpPr/>
          <p:nvPr/>
        </p:nvSpPr>
        <p:spPr>
          <a:xfrm flipH="1" flipV="1">
            <a:off x="9733888" y="4258788"/>
            <a:ext cx="10218510" cy="0"/>
          </a:xfrm>
          <a:prstGeom prst="line">
            <a:avLst/>
          </a:prstGeom>
          <a:ln w="76200" cap="flat">
            <a:solidFill>
              <a:srgbClr val="C23A97"/>
            </a:solidFill>
            <a:prstDash val="solid"/>
            <a:headEnd type="none" w="sm" len="sm"/>
            <a:tailEnd type="none" w="sm" len="sm"/>
          </a:ln>
        </p:spPr>
      </p:sp>
      <p:sp>
        <p:nvSpPr>
          <p:cNvPr id="7" name="Freeform 7"/>
          <p:cNvSpPr/>
          <p:nvPr/>
        </p:nvSpPr>
        <p:spPr>
          <a:xfrm>
            <a:off x="2131721" y="1181100"/>
            <a:ext cx="7012279" cy="8229600"/>
          </a:xfrm>
          <a:custGeom>
            <a:avLst/>
            <a:gdLst/>
            <a:ahLst/>
            <a:cxnLst/>
            <a:rect l="l" t="t" r="r" b="b"/>
            <a:pathLst>
              <a:path w="7012279" h="8229600">
                <a:moveTo>
                  <a:pt x="0" y="0"/>
                </a:moveTo>
                <a:lnTo>
                  <a:pt x="7012279" y="0"/>
                </a:lnTo>
                <a:lnTo>
                  <a:pt x="7012279" y="8229600"/>
                </a:lnTo>
                <a:lnTo>
                  <a:pt x="0" y="8229600"/>
                </a:lnTo>
                <a:lnTo>
                  <a:pt x="0" y="0"/>
                </a:lnTo>
                <a:close/>
              </a:path>
            </a:pathLst>
          </a:custGeom>
          <a:blipFill>
            <a:blip r:embed="rId3"/>
            <a:stretch>
              <a:fillRect/>
            </a:stretch>
          </a:blipFill>
        </p:spPr>
      </p:sp>
      <p:sp>
        <p:nvSpPr>
          <p:cNvPr id="8" name="TextBox 8"/>
          <p:cNvSpPr txBox="1"/>
          <p:nvPr/>
        </p:nvSpPr>
        <p:spPr>
          <a:xfrm>
            <a:off x="9862062" y="2943924"/>
            <a:ext cx="6185598" cy="1048165"/>
          </a:xfrm>
          <a:prstGeom prst="rect">
            <a:avLst/>
          </a:prstGeom>
        </p:spPr>
        <p:txBody>
          <a:bodyPr lIns="0" tIns="0" rIns="0" bIns="0" rtlCol="0" anchor="t">
            <a:spAutoFit/>
          </a:bodyPr>
          <a:lstStyle/>
          <a:p>
            <a:pPr algn="r">
              <a:lnSpc>
                <a:spcPts val="4180"/>
              </a:lnSpc>
            </a:pPr>
            <a:r>
              <a:rPr lang="en-US" sz="3800" spc="121">
                <a:solidFill>
                  <a:srgbClr val="000000"/>
                </a:solidFill>
                <a:latin typeface="Open Sauce Medium"/>
              </a:rPr>
              <a:t>ERROR HANDLING &amp; EXCEPTIONS</a:t>
            </a:r>
          </a:p>
        </p:txBody>
      </p:sp>
      <p:sp>
        <p:nvSpPr>
          <p:cNvPr id="9" name="TextBox 9"/>
          <p:cNvSpPr txBox="1"/>
          <p:nvPr/>
        </p:nvSpPr>
        <p:spPr>
          <a:xfrm>
            <a:off x="10518444" y="4487388"/>
            <a:ext cx="5401042" cy="2494231"/>
          </a:xfrm>
          <a:prstGeom prst="rect">
            <a:avLst/>
          </a:prstGeom>
        </p:spPr>
        <p:txBody>
          <a:bodyPr lIns="0" tIns="0" rIns="0" bIns="0" rtlCol="0" anchor="t">
            <a:spAutoFit/>
          </a:bodyPr>
          <a:lstStyle/>
          <a:p>
            <a:pPr algn="just">
              <a:lnSpc>
                <a:spcPts val="2499"/>
              </a:lnSpc>
            </a:pPr>
            <a:r>
              <a:rPr lang="en-US" sz="1700">
                <a:solidFill>
                  <a:srgbClr val="000000"/>
                </a:solidFill>
                <a:latin typeface="Open Sauce Light"/>
              </a:rPr>
              <a:t>Upaya ini digunakan untuk mengatasi terjadinya error saat program tidak berjalan selain dari apa yang telah ditentukan pada implementasi pengkodean terhadap NodeJs. Untuk mengatasi hal ini kami menggunakan fungsi dari NodeJs yaitu try and catch untuk menghindari error yang dapat menyebabkan kerentanan terhadap penggunaan aplikasi.</a:t>
            </a:r>
          </a:p>
          <a:p>
            <a:pPr algn="just">
              <a:lnSpc>
                <a:spcPts val="2499"/>
              </a:lnSpc>
            </a:pPr>
            <a:endParaRPr lang="en-US" sz="1700">
              <a:solidFill>
                <a:srgbClr val="000000"/>
              </a:solidFill>
              <a:latin typeface="Open Sauce Light"/>
            </a:endParaRPr>
          </a:p>
        </p:txBody>
      </p:sp>
      <p:sp>
        <p:nvSpPr>
          <p:cNvPr id="10" name="TextBox 10"/>
          <p:cNvSpPr txBox="1"/>
          <p:nvPr/>
        </p:nvSpPr>
        <p:spPr>
          <a:xfrm>
            <a:off x="9733888" y="1453731"/>
            <a:ext cx="6185598" cy="742271"/>
          </a:xfrm>
          <a:prstGeom prst="rect">
            <a:avLst/>
          </a:prstGeom>
        </p:spPr>
        <p:txBody>
          <a:bodyPr lIns="0" tIns="0" rIns="0" bIns="0" rtlCol="0" anchor="t">
            <a:spAutoFit/>
          </a:bodyPr>
          <a:lstStyle/>
          <a:p>
            <a:pPr>
              <a:lnSpc>
                <a:spcPts val="5719"/>
              </a:lnSpc>
            </a:pPr>
            <a:r>
              <a:rPr lang="en-US" sz="5199" spc="166">
                <a:solidFill>
                  <a:srgbClr val="FFFFFF"/>
                </a:solidFill>
                <a:latin typeface="Open Sauce Medium"/>
              </a:rPr>
              <a:t>IMPLEMETATION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7046" b="-27046"/>
            </a:stretch>
          </a:blipFill>
        </p:spPr>
      </p:sp>
      <p:grpSp>
        <p:nvGrpSpPr>
          <p:cNvPr id="3" name="Group 3"/>
          <p:cNvGrpSpPr/>
          <p:nvPr/>
        </p:nvGrpSpPr>
        <p:grpSpPr>
          <a:xfrm>
            <a:off x="1425649" y="2529377"/>
            <a:ext cx="15436702" cy="5995067"/>
            <a:chOff x="0" y="0"/>
            <a:chExt cx="4065633" cy="1578948"/>
          </a:xfrm>
        </p:grpSpPr>
        <p:sp>
          <p:nvSpPr>
            <p:cNvPr id="4" name="Freeform 4"/>
            <p:cNvSpPr/>
            <p:nvPr/>
          </p:nvSpPr>
          <p:spPr>
            <a:xfrm>
              <a:off x="0" y="0"/>
              <a:ext cx="4065634" cy="1578948"/>
            </a:xfrm>
            <a:custGeom>
              <a:avLst/>
              <a:gdLst/>
              <a:ahLst/>
              <a:cxnLst/>
              <a:rect l="l" t="t" r="r" b="b"/>
              <a:pathLst>
                <a:path w="4065634" h="1578948">
                  <a:moveTo>
                    <a:pt x="0" y="0"/>
                  </a:moveTo>
                  <a:lnTo>
                    <a:pt x="4065634" y="0"/>
                  </a:lnTo>
                  <a:lnTo>
                    <a:pt x="4065634" y="1578948"/>
                  </a:lnTo>
                  <a:lnTo>
                    <a:pt x="0" y="1578948"/>
                  </a:lnTo>
                  <a:close/>
                </a:path>
              </a:pathLst>
            </a:custGeom>
            <a:solidFill>
              <a:srgbClr val="F5F5F5"/>
            </a:solidFill>
            <a:ln cap="sq">
              <a:noFill/>
              <a:prstDash val="solid"/>
              <a:miter/>
            </a:ln>
          </p:spPr>
        </p:sp>
        <p:sp>
          <p:nvSpPr>
            <p:cNvPr id="5" name="TextBox 5"/>
            <p:cNvSpPr txBox="1"/>
            <p:nvPr/>
          </p:nvSpPr>
          <p:spPr>
            <a:xfrm>
              <a:off x="0" y="-28575"/>
              <a:ext cx="4065633" cy="1607523"/>
            </a:xfrm>
            <a:prstGeom prst="rect">
              <a:avLst/>
            </a:prstGeom>
          </p:spPr>
          <p:txBody>
            <a:bodyPr lIns="50800" tIns="50800" rIns="50800" bIns="50800" rtlCol="0" anchor="ctr"/>
            <a:lstStyle/>
            <a:p>
              <a:pPr algn="ctr">
                <a:lnSpc>
                  <a:spcPts val="1869"/>
                </a:lnSpc>
              </a:pPr>
              <a:endParaRPr/>
            </a:p>
          </p:txBody>
        </p:sp>
      </p:grpSp>
      <p:grpSp>
        <p:nvGrpSpPr>
          <p:cNvPr id="6" name="Group 6"/>
          <p:cNvGrpSpPr/>
          <p:nvPr/>
        </p:nvGrpSpPr>
        <p:grpSpPr>
          <a:xfrm>
            <a:off x="2141985" y="1731407"/>
            <a:ext cx="7284828" cy="7284799"/>
            <a:chOff x="0" y="0"/>
            <a:chExt cx="6350025" cy="6350000"/>
          </a:xfrm>
        </p:grpSpPr>
        <p:sp>
          <p:nvSpPr>
            <p:cNvPr id="7" name="Freeform 7"/>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3"/>
              <a:stretch>
                <a:fillRect l="-25046" r="-25046"/>
              </a:stretch>
            </a:blipFill>
          </p:spPr>
        </p:sp>
      </p:grpSp>
      <p:sp>
        <p:nvSpPr>
          <p:cNvPr id="8" name="AutoShape 8"/>
          <p:cNvSpPr/>
          <p:nvPr/>
        </p:nvSpPr>
        <p:spPr>
          <a:xfrm flipH="1" flipV="1">
            <a:off x="9733888" y="4258788"/>
            <a:ext cx="10218510" cy="0"/>
          </a:xfrm>
          <a:prstGeom prst="line">
            <a:avLst/>
          </a:prstGeom>
          <a:ln w="76200" cap="flat">
            <a:solidFill>
              <a:srgbClr val="C23A97"/>
            </a:solidFill>
            <a:prstDash val="solid"/>
            <a:headEnd type="none" w="sm" len="sm"/>
            <a:tailEnd type="none" w="sm" len="sm"/>
          </a:ln>
        </p:spPr>
      </p:sp>
      <p:sp>
        <p:nvSpPr>
          <p:cNvPr id="9" name="TextBox 9"/>
          <p:cNvSpPr txBox="1"/>
          <p:nvPr/>
        </p:nvSpPr>
        <p:spPr>
          <a:xfrm>
            <a:off x="9733888" y="3255488"/>
            <a:ext cx="6185598" cy="742271"/>
          </a:xfrm>
          <a:prstGeom prst="rect">
            <a:avLst/>
          </a:prstGeom>
        </p:spPr>
        <p:txBody>
          <a:bodyPr lIns="0" tIns="0" rIns="0" bIns="0" rtlCol="0" anchor="t">
            <a:spAutoFit/>
          </a:bodyPr>
          <a:lstStyle/>
          <a:p>
            <a:pPr algn="r">
              <a:lnSpc>
                <a:spcPts val="5719"/>
              </a:lnSpc>
            </a:pPr>
            <a:r>
              <a:rPr lang="en-US" sz="5199" spc="166">
                <a:solidFill>
                  <a:srgbClr val="000000"/>
                </a:solidFill>
                <a:latin typeface="Open Sauce Medium"/>
              </a:rPr>
              <a:t>OPERATE</a:t>
            </a:r>
          </a:p>
        </p:txBody>
      </p:sp>
      <p:sp>
        <p:nvSpPr>
          <p:cNvPr id="10" name="TextBox 10"/>
          <p:cNvSpPr txBox="1"/>
          <p:nvPr/>
        </p:nvSpPr>
        <p:spPr>
          <a:xfrm>
            <a:off x="10611247" y="4592163"/>
            <a:ext cx="5308239" cy="2179928"/>
          </a:xfrm>
          <a:prstGeom prst="rect">
            <a:avLst/>
          </a:prstGeom>
        </p:spPr>
        <p:txBody>
          <a:bodyPr lIns="0" tIns="0" rIns="0" bIns="0" rtlCol="0" anchor="t">
            <a:spAutoFit/>
          </a:bodyPr>
          <a:lstStyle/>
          <a:p>
            <a:pPr algn="just">
              <a:lnSpc>
                <a:spcPts val="2499"/>
              </a:lnSpc>
            </a:pPr>
            <a:r>
              <a:rPr lang="en-US" sz="1700">
                <a:solidFill>
                  <a:srgbClr val="000000"/>
                </a:solidFill>
                <a:latin typeface="Open Sauce Light"/>
              </a:rPr>
              <a:t>Melakukan pengoperasian terhadap apa yang telah kami implemetasikan terhadap aplikasi kami untuk mencoba dalam penggunaannya guna mencoba fungsional program aplikasi dapat berjalan. Merujuk pada OWASP Top 10 Proactive Controls, kami menerapkan lima upaya yang sebelumnya telah dibahas</a:t>
            </a:r>
          </a:p>
        </p:txBody>
      </p:sp>
      <p:sp>
        <p:nvSpPr>
          <p:cNvPr id="11" name="Freeform 11"/>
          <p:cNvSpPr/>
          <p:nvPr/>
        </p:nvSpPr>
        <p:spPr>
          <a:xfrm>
            <a:off x="11939489" y="3326069"/>
            <a:ext cx="553485" cy="553485"/>
          </a:xfrm>
          <a:custGeom>
            <a:avLst/>
            <a:gdLst/>
            <a:ahLst/>
            <a:cxnLst/>
            <a:rect l="l" t="t" r="r" b="b"/>
            <a:pathLst>
              <a:path w="553485" h="553485">
                <a:moveTo>
                  <a:pt x="0" y="0"/>
                </a:moveTo>
                <a:lnTo>
                  <a:pt x="553485" y="0"/>
                </a:lnTo>
                <a:lnTo>
                  <a:pt x="553485" y="553485"/>
                </a:lnTo>
                <a:lnTo>
                  <a:pt x="0" y="5534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7046" b="-27046"/>
            </a:stretch>
          </a:blipFill>
        </p:spPr>
      </p:sp>
      <p:grpSp>
        <p:nvGrpSpPr>
          <p:cNvPr id="3" name="Group 3"/>
          <p:cNvGrpSpPr/>
          <p:nvPr/>
        </p:nvGrpSpPr>
        <p:grpSpPr>
          <a:xfrm>
            <a:off x="1425649" y="2529377"/>
            <a:ext cx="15436702" cy="5995067"/>
            <a:chOff x="0" y="0"/>
            <a:chExt cx="4065633" cy="1578948"/>
          </a:xfrm>
        </p:grpSpPr>
        <p:sp>
          <p:nvSpPr>
            <p:cNvPr id="4" name="Freeform 4"/>
            <p:cNvSpPr/>
            <p:nvPr/>
          </p:nvSpPr>
          <p:spPr>
            <a:xfrm>
              <a:off x="0" y="0"/>
              <a:ext cx="4065634" cy="1578948"/>
            </a:xfrm>
            <a:custGeom>
              <a:avLst/>
              <a:gdLst/>
              <a:ahLst/>
              <a:cxnLst/>
              <a:rect l="l" t="t" r="r" b="b"/>
              <a:pathLst>
                <a:path w="4065634" h="1578948">
                  <a:moveTo>
                    <a:pt x="0" y="0"/>
                  </a:moveTo>
                  <a:lnTo>
                    <a:pt x="4065634" y="0"/>
                  </a:lnTo>
                  <a:lnTo>
                    <a:pt x="4065634" y="1578948"/>
                  </a:lnTo>
                  <a:lnTo>
                    <a:pt x="0" y="1578948"/>
                  </a:lnTo>
                  <a:close/>
                </a:path>
              </a:pathLst>
            </a:custGeom>
            <a:solidFill>
              <a:srgbClr val="F5F5F5"/>
            </a:solidFill>
            <a:ln cap="sq">
              <a:noFill/>
              <a:prstDash val="solid"/>
              <a:miter/>
            </a:ln>
          </p:spPr>
        </p:sp>
        <p:sp>
          <p:nvSpPr>
            <p:cNvPr id="5" name="TextBox 5"/>
            <p:cNvSpPr txBox="1"/>
            <p:nvPr/>
          </p:nvSpPr>
          <p:spPr>
            <a:xfrm>
              <a:off x="0" y="-28575"/>
              <a:ext cx="4065633" cy="1607523"/>
            </a:xfrm>
            <a:prstGeom prst="rect">
              <a:avLst/>
            </a:prstGeom>
          </p:spPr>
          <p:txBody>
            <a:bodyPr lIns="50800" tIns="50800" rIns="50800" bIns="50800" rtlCol="0" anchor="ctr"/>
            <a:lstStyle/>
            <a:p>
              <a:pPr algn="ctr">
                <a:lnSpc>
                  <a:spcPts val="1869"/>
                </a:lnSpc>
              </a:pPr>
              <a:endParaRPr/>
            </a:p>
          </p:txBody>
        </p:sp>
      </p:grpSp>
      <p:grpSp>
        <p:nvGrpSpPr>
          <p:cNvPr id="6" name="Group 6"/>
          <p:cNvGrpSpPr/>
          <p:nvPr/>
        </p:nvGrpSpPr>
        <p:grpSpPr>
          <a:xfrm>
            <a:off x="2141985" y="1731407"/>
            <a:ext cx="7284828" cy="7284799"/>
            <a:chOff x="0" y="0"/>
            <a:chExt cx="6350025" cy="6350000"/>
          </a:xfrm>
        </p:grpSpPr>
        <p:sp>
          <p:nvSpPr>
            <p:cNvPr id="7" name="Freeform 7"/>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3"/>
              <a:stretch>
                <a:fillRect l="-1824" r="-1824"/>
              </a:stretch>
            </a:blipFill>
          </p:spPr>
        </p:sp>
      </p:grpSp>
      <p:sp>
        <p:nvSpPr>
          <p:cNvPr id="8" name="AutoShape 8"/>
          <p:cNvSpPr/>
          <p:nvPr/>
        </p:nvSpPr>
        <p:spPr>
          <a:xfrm flipH="1" flipV="1">
            <a:off x="9733888" y="4258788"/>
            <a:ext cx="10218510" cy="0"/>
          </a:xfrm>
          <a:prstGeom prst="line">
            <a:avLst/>
          </a:prstGeom>
          <a:ln w="76200" cap="flat">
            <a:solidFill>
              <a:srgbClr val="C23A97"/>
            </a:solidFill>
            <a:prstDash val="solid"/>
            <a:headEnd type="none" w="sm" len="sm"/>
            <a:tailEnd type="none" w="sm" len="sm"/>
          </a:ln>
        </p:spPr>
      </p:sp>
      <p:sp>
        <p:nvSpPr>
          <p:cNvPr id="9" name="TextBox 9"/>
          <p:cNvSpPr txBox="1"/>
          <p:nvPr/>
        </p:nvSpPr>
        <p:spPr>
          <a:xfrm>
            <a:off x="9733888" y="2873405"/>
            <a:ext cx="6185598" cy="1117556"/>
          </a:xfrm>
          <a:prstGeom prst="rect">
            <a:avLst/>
          </a:prstGeom>
        </p:spPr>
        <p:txBody>
          <a:bodyPr lIns="0" tIns="0" rIns="0" bIns="0" rtlCol="0" anchor="t">
            <a:spAutoFit/>
          </a:bodyPr>
          <a:lstStyle/>
          <a:p>
            <a:pPr algn="r">
              <a:lnSpc>
                <a:spcPts val="4399"/>
              </a:lnSpc>
            </a:pPr>
            <a:r>
              <a:rPr lang="en-US" sz="3999" spc="127">
                <a:solidFill>
                  <a:srgbClr val="000000"/>
                </a:solidFill>
                <a:latin typeface="Open Sauce Medium"/>
              </a:rPr>
              <a:t>ENCODING AND ESCAPING DATA</a:t>
            </a:r>
          </a:p>
        </p:txBody>
      </p:sp>
      <p:sp>
        <p:nvSpPr>
          <p:cNvPr id="10" name="TextBox 10"/>
          <p:cNvSpPr txBox="1"/>
          <p:nvPr/>
        </p:nvSpPr>
        <p:spPr>
          <a:xfrm>
            <a:off x="10729727" y="4487388"/>
            <a:ext cx="5189759" cy="2179928"/>
          </a:xfrm>
          <a:prstGeom prst="rect">
            <a:avLst/>
          </a:prstGeom>
        </p:spPr>
        <p:txBody>
          <a:bodyPr lIns="0" tIns="0" rIns="0" bIns="0" rtlCol="0" anchor="t">
            <a:spAutoFit/>
          </a:bodyPr>
          <a:lstStyle/>
          <a:p>
            <a:pPr algn="just">
              <a:lnSpc>
                <a:spcPts val="2499"/>
              </a:lnSpc>
            </a:pPr>
            <a:r>
              <a:rPr lang="en-US" sz="1700">
                <a:solidFill>
                  <a:srgbClr val="000000"/>
                </a:solidFill>
                <a:latin typeface="Open Sauce Light"/>
              </a:rPr>
              <a:t>Dari implemetasi yang digunakan yaitu melakukan pengkodean terhadap input dari pengguna untuk mengenkripsi password yang disimpan secara sementara dalam database sehingga tidak dapat langsung dilihat oleh pihak yang tidak memiliki otoritas</a:t>
            </a:r>
          </a:p>
          <a:p>
            <a:pPr algn="just">
              <a:lnSpc>
                <a:spcPts val="2499"/>
              </a:lnSpc>
            </a:pPr>
            <a:endParaRPr lang="en-US" sz="1700">
              <a:solidFill>
                <a:srgbClr val="000000"/>
              </a:solidFill>
              <a:latin typeface="Open Sauce Light"/>
            </a:endParaRPr>
          </a:p>
        </p:txBody>
      </p:sp>
      <p:sp>
        <p:nvSpPr>
          <p:cNvPr id="11" name="TextBox 11"/>
          <p:cNvSpPr txBox="1"/>
          <p:nvPr/>
        </p:nvSpPr>
        <p:spPr>
          <a:xfrm>
            <a:off x="9733888" y="1453731"/>
            <a:ext cx="6185598" cy="742271"/>
          </a:xfrm>
          <a:prstGeom prst="rect">
            <a:avLst/>
          </a:prstGeom>
        </p:spPr>
        <p:txBody>
          <a:bodyPr lIns="0" tIns="0" rIns="0" bIns="0" rtlCol="0" anchor="t">
            <a:spAutoFit/>
          </a:bodyPr>
          <a:lstStyle/>
          <a:p>
            <a:pPr>
              <a:lnSpc>
                <a:spcPts val="5719"/>
              </a:lnSpc>
            </a:pPr>
            <a:r>
              <a:rPr lang="en-US" sz="5199" spc="166">
                <a:solidFill>
                  <a:srgbClr val="FFFFFF"/>
                </a:solidFill>
                <a:latin typeface="Open Sauce Medium"/>
              </a:rPr>
              <a:t>OPERATE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7046" b="-27046"/>
            </a:stretch>
          </a:blipFill>
        </p:spPr>
      </p:sp>
      <p:grpSp>
        <p:nvGrpSpPr>
          <p:cNvPr id="3" name="Group 3"/>
          <p:cNvGrpSpPr/>
          <p:nvPr/>
        </p:nvGrpSpPr>
        <p:grpSpPr>
          <a:xfrm>
            <a:off x="1425649" y="2529377"/>
            <a:ext cx="15436702" cy="5995067"/>
            <a:chOff x="0" y="0"/>
            <a:chExt cx="4065633" cy="1578948"/>
          </a:xfrm>
        </p:grpSpPr>
        <p:sp>
          <p:nvSpPr>
            <p:cNvPr id="4" name="Freeform 4"/>
            <p:cNvSpPr/>
            <p:nvPr/>
          </p:nvSpPr>
          <p:spPr>
            <a:xfrm>
              <a:off x="0" y="0"/>
              <a:ext cx="4065634" cy="1578948"/>
            </a:xfrm>
            <a:custGeom>
              <a:avLst/>
              <a:gdLst/>
              <a:ahLst/>
              <a:cxnLst/>
              <a:rect l="l" t="t" r="r" b="b"/>
              <a:pathLst>
                <a:path w="4065634" h="1578948">
                  <a:moveTo>
                    <a:pt x="0" y="0"/>
                  </a:moveTo>
                  <a:lnTo>
                    <a:pt x="4065634" y="0"/>
                  </a:lnTo>
                  <a:lnTo>
                    <a:pt x="4065634" y="1578948"/>
                  </a:lnTo>
                  <a:lnTo>
                    <a:pt x="0" y="1578948"/>
                  </a:lnTo>
                  <a:close/>
                </a:path>
              </a:pathLst>
            </a:custGeom>
            <a:solidFill>
              <a:srgbClr val="F5F5F5"/>
            </a:solidFill>
            <a:ln cap="sq">
              <a:noFill/>
              <a:prstDash val="solid"/>
              <a:miter/>
            </a:ln>
          </p:spPr>
        </p:sp>
        <p:sp>
          <p:nvSpPr>
            <p:cNvPr id="5" name="TextBox 5"/>
            <p:cNvSpPr txBox="1"/>
            <p:nvPr/>
          </p:nvSpPr>
          <p:spPr>
            <a:xfrm>
              <a:off x="0" y="-28575"/>
              <a:ext cx="4065633" cy="1607523"/>
            </a:xfrm>
            <a:prstGeom prst="rect">
              <a:avLst/>
            </a:prstGeom>
          </p:spPr>
          <p:txBody>
            <a:bodyPr lIns="50800" tIns="50800" rIns="50800" bIns="50800" rtlCol="0" anchor="ctr"/>
            <a:lstStyle/>
            <a:p>
              <a:pPr algn="ctr">
                <a:lnSpc>
                  <a:spcPts val="1869"/>
                </a:lnSpc>
              </a:pPr>
              <a:endParaRPr/>
            </a:p>
          </p:txBody>
        </p:sp>
      </p:grpSp>
      <p:grpSp>
        <p:nvGrpSpPr>
          <p:cNvPr id="6" name="Group 6"/>
          <p:cNvGrpSpPr/>
          <p:nvPr/>
        </p:nvGrpSpPr>
        <p:grpSpPr>
          <a:xfrm>
            <a:off x="2141985" y="1731407"/>
            <a:ext cx="7284828" cy="7284799"/>
            <a:chOff x="0" y="0"/>
            <a:chExt cx="6350025" cy="6350000"/>
          </a:xfrm>
        </p:grpSpPr>
        <p:sp>
          <p:nvSpPr>
            <p:cNvPr id="7" name="Freeform 7"/>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3"/>
              <a:stretch>
                <a:fillRect l="-3545" r="-3545"/>
              </a:stretch>
            </a:blipFill>
          </p:spPr>
        </p:sp>
      </p:grpSp>
      <p:sp>
        <p:nvSpPr>
          <p:cNvPr id="8" name="AutoShape 8"/>
          <p:cNvSpPr/>
          <p:nvPr/>
        </p:nvSpPr>
        <p:spPr>
          <a:xfrm flipH="1" flipV="1">
            <a:off x="9733888" y="4258788"/>
            <a:ext cx="10218510" cy="0"/>
          </a:xfrm>
          <a:prstGeom prst="line">
            <a:avLst/>
          </a:prstGeom>
          <a:ln w="76200" cap="flat">
            <a:solidFill>
              <a:srgbClr val="C23A97"/>
            </a:solidFill>
            <a:prstDash val="solid"/>
            <a:headEnd type="none" w="sm" len="sm"/>
            <a:tailEnd type="none" w="sm" len="sm"/>
          </a:ln>
        </p:spPr>
      </p:sp>
      <p:sp>
        <p:nvSpPr>
          <p:cNvPr id="9" name="TextBox 9"/>
          <p:cNvSpPr txBox="1"/>
          <p:nvPr/>
        </p:nvSpPr>
        <p:spPr>
          <a:xfrm>
            <a:off x="9733888" y="3353957"/>
            <a:ext cx="6185598" cy="638131"/>
          </a:xfrm>
          <a:prstGeom prst="rect">
            <a:avLst/>
          </a:prstGeom>
        </p:spPr>
        <p:txBody>
          <a:bodyPr lIns="0" tIns="0" rIns="0" bIns="0" rtlCol="0" anchor="t">
            <a:spAutoFit/>
          </a:bodyPr>
          <a:lstStyle/>
          <a:p>
            <a:pPr algn="r">
              <a:lnSpc>
                <a:spcPts val="4950"/>
              </a:lnSpc>
            </a:pPr>
            <a:r>
              <a:rPr lang="en-US" sz="4500" spc="144">
                <a:solidFill>
                  <a:srgbClr val="000000"/>
                </a:solidFill>
                <a:latin typeface="Open Sauce Medium"/>
              </a:rPr>
              <a:t>INPUT VALIDATION</a:t>
            </a:r>
          </a:p>
        </p:txBody>
      </p:sp>
      <p:sp>
        <p:nvSpPr>
          <p:cNvPr id="10" name="TextBox 10"/>
          <p:cNvSpPr txBox="1"/>
          <p:nvPr/>
        </p:nvSpPr>
        <p:spPr>
          <a:xfrm>
            <a:off x="10236733" y="4487388"/>
            <a:ext cx="5682754" cy="2808534"/>
          </a:xfrm>
          <a:prstGeom prst="rect">
            <a:avLst/>
          </a:prstGeom>
        </p:spPr>
        <p:txBody>
          <a:bodyPr lIns="0" tIns="0" rIns="0" bIns="0" rtlCol="0" anchor="t">
            <a:spAutoFit/>
          </a:bodyPr>
          <a:lstStyle/>
          <a:p>
            <a:pPr algn="just">
              <a:lnSpc>
                <a:spcPts val="2499"/>
              </a:lnSpc>
            </a:pPr>
            <a:r>
              <a:rPr lang="en-US" sz="1700">
                <a:solidFill>
                  <a:srgbClr val="000000"/>
                </a:solidFill>
                <a:latin typeface="Open Sauce Light"/>
              </a:rPr>
              <a:t>Berdasarkan implementasi yang telah dilakukan input validation dilakukan utamanya pada sisi pengirim dalam mengirimkan file jika pengguna hendak unutk tidak mengirimkan file bertipe image namun pengguna tersebut mengubah nama ekstensi menjadi jenis file bertipe image maka proses upload akan gagal. Hal ini terjadi karena program aplikasi yang kami kembangkan akan melakukan pemeriksaaan terhadap buff isi file yang diupload</a:t>
            </a:r>
          </a:p>
        </p:txBody>
      </p:sp>
      <p:sp>
        <p:nvSpPr>
          <p:cNvPr id="11" name="TextBox 11"/>
          <p:cNvSpPr txBox="1"/>
          <p:nvPr/>
        </p:nvSpPr>
        <p:spPr>
          <a:xfrm>
            <a:off x="9733888" y="1453731"/>
            <a:ext cx="6185598" cy="742271"/>
          </a:xfrm>
          <a:prstGeom prst="rect">
            <a:avLst/>
          </a:prstGeom>
        </p:spPr>
        <p:txBody>
          <a:bodyPr lIns="0" tIns="0" rIns="0" bIns="0" rtlCol="0" anchor="t">
            <a:spAutoFit/>
          </a:bodyPr>
          <a:lstStyle/>
          <a:p>
            <a:pPr>
              <a:lnSpc>
                <a:spcPts val="5719"/>
              </a:lnSpc>
            </a:pPr>
            <a:r>
              <a:rPr lang="en-US" sz="5199" spc="166">
                <a:solidFill>
                  <a:srgbClr val="FFFFFF"/>
                </a:solidFill>
                <a:latin typeface="Open Sauce Medium"/>
              </a:rPr>
              <a:t>OPERATE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7046" b="-27046"/>
            </a:stretch>
          </a:blipFill>
        </p:spPr>
      </p:sp>
      <p:grpSp>
        <p:nvGrpSpPr>
          <p:cNvPr id="3" name="Group 3"/>
          <p:cNvGrpSpPr/>
          <p:nvPr/>
        </p:nvGrpSpPr>
        <p:grpSpPr>
          <a:xfrm>
            <a:off x="1425649" y="2529377"/>
            <a:ext cx="15436702" cy="5995067"/>
            <a:chOff x="0" y="0"/>
            <a:chExt cx="4065633" cy="1578948"/>
          </a:xfrm>
        </p:grpSpPr>
        <p:sp>
          <p:nvSpPr>
            <p:cNvPr id="4" name="Freeform 4"/>
            <p:cNvSpPr/>
            <p:nvPr/>
          </p:nvSpPr>
          <p:spPr>
            <a:xfrm>
              <a:off x="0" y="0"/>
              <a:ext cx="4065634" cy="1578948"/>
            </a:xfrm>
            <a:custGeom>
              <a:avLst/>
              <a:gdLst/>
              <a:ahLst/>
              <a:cxnLst/>
              <a:rect l="l" t="t" r="r" b="b"/>
              <a:pathLst>
                <a:path w="4065634" h="1578948">
                  <a:moveTo>
                    <a:pt x="0" y="0"/>
                  </a:moveTo>
                  <a:lnTo>
                    <a:pt x="4065634" y="0"/>
                  </a:lnTo>
                  <a:lnTo>
                    <a:pt x="4065634" y="1578948"/>
                  </a:lnTo>
                  <a:lnTo>
                    <a:pt x="0" y="1578948"/>
                  </a:lnTo>
                  <a:close/>
                </a:path>
              </a:pathLst>
            </a:custGeom>
            <a:solidFill>
              <a:srgbClr val="F5F5F5"/>
            </a:solidFill>
            <a:ln cap="sq">
              <a:noFill/>
              <a:prstDash val="solid"/>
              <a:miter/>
            </a:ln>
          </p:spPr>
        </p:sp>
        <p:sp>
          <p:nvSpPr>
            <p:cNvPr id="5" name="TextBox 5"/>
            <p:cNvSpPr txBox="1"/>
            <p:nvPr/>
          </p:nvSpPr>
          <p:spPr>
            <a:xfrm>
              <a:off x="0" y="-28575"/>
              <a:ext cx="4065633" cy="1607523"/>
            </a:xfrm>
            <a:prstGeom prst="rect">
              <a:avLst/>
            </a:prstGeom>
          </p:spPr>
          <p:txBody>
            <a:bodyPr lIns="50800" tIns="50800" rIns="50800" bIns="50800" rtlCol="0" anchor="ctr"/>
            <a:lstStyle/>
            <a:p>
              <a:pPr algn="ctr">
                <a:lnSpc>
                  <a:spcPts val="1869"/>
                </a:lnSpc>
              </a:pPr>
              <a:endParaRPr/>
            </a:p>
          </p:txBody>
        </p:sp>
      </p:grpSp>
      <p:grpSp>
        <p:nvGrpSpPr>
          <p:cNvPr id="6" name="Group 6"/>
          <p:cNvGrpSpPr/>
          <p:nvPr/>
        </p:nvGrpSpPr>
        <p:grpSpPr>
          <a:xfrm>
            <a:off x="2141985" y="1731407"/>
            <a:ext cx="7284828" cy="7284799"/>
            <a:chOff x="0" y="0"/>
            <a:chExt cx="6350025" cy="6350000"/>
          </a:xfrm>
        </p:grpSpPr>
        <p:sp>
          <p:nvSpPr>
            <p:cNvPr id="7" name="Freeform 7"/>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3"/>
              <a:stretch>
                <a:fillRect l="-493" r="-493"/>
              </a:stretch>
            </a:blipFill>
          </p:spPr>
        </p:sp>
      </p:grpSp>
      <p:sp>
        <p:nvSpPr>
          <p:cNvPr id="8" name="AutoShape 8"/>
          <p:cNvSpPr/>
          <p:nvPr/>
        </p:nvSpPr>
        <p:spPr>
          <a:xfrm flipH="1" flipV="1">
            <a:off x="9733888" y="4258788"/>
            <a:ext cx="10218510" cy="0"/>
          </a:xfrm>
          <a:prstGeom prst="line">
            <a:avLst/>
          </a:prstGeom>
          <a:ln w="76200" cap="flat">
            <a:solidFill>
              <a:srgbClr val="C23A97"/>
            </a:solidFill>
            <a:prstDash val="solid"/>
            <a:headEnd type="none" w="sm" len="sm"/>
            <a:tailEnd type="none" w="sm" len="sm"/>
          </a:ln>
        </p:spPr>
      </p:sp>
      <p:sp>
        <p:nvSpPr>
          <p:cNvPr id="9" name="TextBox 9"/>
          <p:cNvSpPr txBox="1"/>
          <p:nvPr/>
        </p:nvSpPr>
        <p:spPr>
          <a:xfrm>
            <a:off x="9862062" y="2943924"/>
            <a:ext cx="6185598" cy="1048165"/>
          </a:xfrm>
          <a:prstGeom prst="rect">
            <a:avLst/>
          </a:prstGeom>
        </p:spPr>
        <p:txBody>
          <a:bodyPr lIns="0" tIns="0" rIns="0" bIns="0" rtlCol="0" anchor="t">
            <a:spAutoFit/>
          </a:bodyPr>
          <a:lstStyle/>
          <a:p>
            <a:pPr algn="r">
              <a:lnSpc>
                <a:spcPts val="4180"/>
              </a:lnSpc>
            </a:pPr>
            <a:r>
              <a:rPr lang="en-US" sz="3800" spc="121">
                <a:solidFill>
                  <a:srgbClr val="000000"/>
                </a:solidFill>
                <a:latin typeface="Open Sauce Medium"/>
              </a:rPr>
              <a:t>BLOCKING BRUTE FORCE ATTACKS &amp; DOS</a:t>
            </a:r>
          </a:p>
        </p:txBody>
      </p:sp>
      <p:sp>
        <p:nvSpPr>
          <p:cNvPr id="10" name="TextBox 10"/>
          <p:cNvSpPr txBox="1"/>
          <p:nvPr/>
        </p:nvSpPr>
        <p:spPr>
          <a:xfrm>
            <a:off x="9990235" y="4487388"/>
            <a:ext cx="5929251" cy="3122837"/>
          </a:xfrm>
          <a:prstGeom prst="rect">
            <a:avLst/>
          </a:prstGeom>
        </p:spPr>
        <p:txBody>
          <a:bodyPr lIns="0" tIns="0" rIns="0" bIns="0" rtlCol="0" anchor="t">
            <a:spAutoFit/>
          </a:bodyPr>
          <a:lstStyle/>
          <a:p>
            <a:pPr algn="just">
              <a:lnSpc>
                <a:spcPts val="2499"/>
              </a:lnSpc>
            </a:pPr>
            <a:r>
              <a:rPr lang="en-US" sz="1700">
                <a:solidFill>
                  <a:srgbClr val="000000"/>
                </a:solidFill>
                <a:latin typeface="Open Sauce Light"/>
              </a:rPr>
              <a:t>Tahap operasi ini dilakukan percobaan terhadap input dengan memasukkan input dan melakukan permintaan terus menerus terhadap server. Dalam implementasi dijelaskan bahwa permintaan maksimum adalah 5 kali dalam 1 IP yang sama. Dan dilakukan percobaan tersebut untuk memasukkan password yang salah maka tampilan dari laman website akan berubah dan akses dari website tidak dapat didapatkan dari pengguna dengan alamat IP tersebut dalam periode waktu tertentu.</a:t>
            </a:r>
          </a:p>
          <a:p>
            <a:pPr algn="just">
              <a:lnSpc>
                <a:spcPts val="2499"/>
              </a:lnSpc>
            </a:pPr>
            <a:endParaRPr lang="en-US" sz="1700">
              <a:solidFill>
                <a:srgbClr val="000000"/>
              </a:solidFill>
              <a:latin typeface="Open Sauce Light"/>
            </a:endParaRPr>
          </a:p>
        </p:txBody>
      </p:sp>
      <p:sp>
        <p:nvSpPr>
          <p:cNvPr id="11" name="TextBox 11"/>
          <p:cNvSpPr txBox="1"/>
          <p:nvPr/>
        </p:nvSpPr>
        <p:spPr>
          <a:xfrm>
            <a:off x="9733888" y="1453731"/>
            <a:ext cx="6185598" cy="742271"/>
          </a:xfrm>
          <a:prstGeom prst="rect">
            <a:avLst/>
          </a:prstGeom>
        </p:spPr>
        <p:txBody>
          <a:bodyPr lIns="0" tIns="0" rIns="0" bIns="0" rtlCol="0" anchor="t">
            <a:spAutoFit/>
          </a:bodyPr>
          <a:lstStyle/>
          <a:p>
            <a:pPr>
              <a:lnSpc>
                <a:spcPts val="5719"/>
              </a:lnSpc>
            </a:pPr>
            <a:r>
              <a:rPr lang="en-US" sz="5199" spc="166">
                <a:solidFill>
                  <a:srgbClr val="FFFFFF"/>
                </a:solidFill>
                <a:latin typeface="Open Sauce Medium"/>
              </a:rPr>
              <a:t>OPERATE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7046" b="-27046"/>
            </a:stretch>
          </a:blipFill>
        </p:spPr>
      </p:sp>
      <p:grpSp>
        <p:nvGrpSpPr>
          <p:cNvPr id="3" name="Group 3"/>
          <p:cNvGrpSpPr/>
          <p:nvPr/>
        </p:nvGrpSpPr>
        <p:grpSpPr>
          <a:xfrm>
            <a:off x="1425649" y="2529377"/>
            <a:ext cx="15436702" cy="5995067"/>
            <a:chOff x="0" y="0"/>
            <a:chExt cx="4065633" cy="1578948"/>
          </a:xfrm>
        </p:grpSpPr>
        <p:sp>
          <p:nvSpPr>
            <p:cNvPr id="4" name="Freeform 4"/>
            <p:cNvSpPr/>
            <p:nvPr/>
          </p:nvSpPr>
          <p:spPr>
            <a:xfrm>
              <a:off x="0" y="0"/>
              <a:ext cx="4065634" cy="1578948"/>
            </a:xfrm>
            <a:custGeom>
              <a:avLst/>
              <a:gdLst/>
              <a:ahLst/>
              <a:cxnLst/>
              <a:rect l="l" t="t" r="r" b="b"/>
              <a:pathLst>
                <a:path w="4065634" h="1578948">
                  <a:moveTo>
                    <a:pt x="0" y="0"/>
                  </a:moveTo>
                  <a:lnTo>
                    <a:pt x="4065634" y="0"/>
                  </a:lnTo>
                  <a:lnTo>
                    <a:pt x="4065634" y="1578948"/>
                  </a:lnTo>
                  <a:lnTo>
                    <a:pt x="0" y="1578948"/>
                  </a:lnTo>
                  <a:close/>
                </a:path>
              </a:pathLst>
            </a:custGeom>
            <a:solidFill>
              <a:srgbClr val="F5F5F5"/>
            </a:solidFill>
            <a:ln cap="sq">
              <a:noFill/>
              <a:prstDash val="solid"/>
              <a:miter/>
            </a:ln>
          </p:spPr>
        </p:sp>
        <p:sp>
          <p:nvSpPr>
            <p:cNvPr id="5" name="TextBox 5"/>
            <p:cNvSpPr txBox="1"/>
            <p:nvPr/>
          </p:nvSpPr>
          <p:spPr>
            <a:xfrm>
              <a:off x="0" y="-28575"/>
              <a:ext cx="4065633" cy="1607523"/>
            </a:xfrm>
            <a:prstGeom prst="rect">
              <a:avLst/>
            </a:prstGeom>
          </p:spPr>
          <p:txBody>
            <a:bodyPr lIns="50800" tIns="50800" rIns="50800" bIns="50800" rtlCol="0" anchor="ctr"/>
            <a:lstStyle/>
            <a:p>
              <a:pPr algn="ctr">
                <a:lnSpc>
                  <a:spcPts val="1869"/>
                </a:lnSpc>
              </a:pPr>
              <a:endParaRPr/>
            </a:p>
          </p:txBody>
        </p:sp>
      </p:grpSp>
      <p:grpSp>
        <p:nvGrpSpPr>
          <p:cNvPr id="6" name="Group 6"/>
          <p:cNvGrpSpPr/>
          <p:nvPr/>
        </p:nvGrpSpPr>
        <p:grpSpPr>
          <a:xfrm>
            <a:off x="2141985" y="1731407"/>
            <a:ext cx="7284828" cy="7284799"/>
            <a:chOff x="0" y="0"/>
            <a:chExt cx="6350025" cy="6350000"/>
          </a:xfrm>
        </p:grpSpPr>
        <p:sp>
          <p:nvSpPr>
            <p:cNvPr id="7" name="Freeform 7"/>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3"/>
              <a:stretch>
                <a:fillRect t="-2442" b="-2442"/>
              </a:stretch>
            </a:blipFill>
          </p:spPr>
        </p:sp>
      </p:grpSp>
      <p:sp>
        <p:nvSpPr>
          <p:cNvPr id="8" name="AutoShape 8"/>
          <p:cNvSpPr/>
          <p:nvPr/>
        </p:nvSpPr>
        <p:spPr>
          <a:xfrm flipH="1" flipV="1">
            <a:off x="9733888" y="4258788"/>
            <a:ext cx="10218510" cy="0"/>
          </a:xfrm>
          <a:prstGeom prst="line">
            <a:avLst/>
          </a:prstGeom>
          <a:ln w="76200" cap="flat">
            <a:solidFill>
              <a:srgbClr val="C23A97"/>
            </a:solidFill>
            <a:prstDash val="solid"/>
            <a:headEnd type="none" w="sm" len="sm"/>
            <a:tailEnd type="none" w="sm" len="sm"/>
          </a:ln>
        </p:spPr>
      </p:sp>
      <p:sp>
        <p:nvSpPr>
          <p:cNvPr id="9" name="TextBox 9"/>
          <p:cNvSpPr txBox="1"/>
          <p:nvPr/>
        </p:nvSpPr>
        <p:spPr>
          <a:xfrm>
            <a:off x="9862062" y="2943924"/>
            <a:ext cx="6185598" cy="1048165"/>
          </a:xfrm>
          <a:prstGeom prst="rect">
            <a:avLst/>
          </a:prstGeom>
        </p:spPr>
        <p:txBody>
          <a:bodyPr lIns="0" tIns="0" rIns="0" bIns="0" rtlCol="0" anchor="t">
            <a:spAutoFit/>
          </a:bodyPr>
          <a:lstStyle/>
          <a:p>
            <a:pPr algn="r">
              <a:lnSpc>
                <a:spcPts val="4180"/>
              </a:lnSpc>
            </a:pPr>
            <a:r>
              <a:rPr lang="en-US" sz="3800" spc="121">
                <a:solidFill>
                  <a:srgbClr val="000000"/>
                </a:solidFill>
                <a:latin typeface="Open Sauce Medium"/>
              </a:rPr>
              <a:t>ERROR HANDLING &amp; EXCEPTIONS</a:t>
            </a:r>
          </a:p>
        </p:txBody>
      </p:sp>
      <p:sp>
        <p:nvSpPr>
          <p:cNvPr id="10" name="TextBox 10"/>
          <p:cNvSpPr txBox="1"/>
          <p:nvPr/>
        </p:nvSpPr>
        <p:spPr>
          <a:xfrm>
            <a:off x="10518444" y="4487388"/>
            <a:ext cx="5401042" cy="3496598"/>
          </a:xfrm>
          <a:prstGeom prst="rect">
            <a:avLst/>
          </a:prstGeom>
        </p:spPr>
        <p:txBody>
          <a:bodyPr lIns="0" tIns="0" rIns="0" bIns="0" rtlCol="0" anchor="t">
            <a:spAutoFit/>
          </a:bodyPr>
          <a:lstStyle/>
          <a:p>
            <a:pPr algn="just">
              <a:lnSpc>
                <a:spcPts val="2499"/>
              </a:lnSpc>
            </a:pPr>
            <a:r>
              <a:rPr lang="en-US" sz="1700" dirty="0" err="1">
                <a:solidFill>
                  <a:srgbClr val="000000"/>
                </a:solidFill>
                <a:latin typeface="Open Sauce Light"/>
              </a:rPr>
              <a:t>Berdasarkan</a:t>
            </a:r>
            <a:r>
              <a:rPr lang="en-US" sz="1700" dirty="0">
                <a:solidFill>
                  <a:srgbClr val="000000"/>
                </a:solidFill>
                <a:latin typeface="Open Sauce Light"/>
              </a:rPr>
              <a:t> </a:t>
            </a:r>
            <a:r>
              <a:rPr lang="en-US" sz="1700" dirty="0" err="1">
                <a:solidFill>
                  <a:srgbClr val="000000"/>
                </a:solidFill>
                <a:latin typeface="Open Sauce Light"/>
              </a:rPr>
              <a:t>dari</a:t>
            </a:r>
            <a:r>
              <a:rPr lang="en-US" sz="1700" dirty="0">
                <a:solidFill>
                  <a:srgbClr val="000000"/>
                </a:solidFill>
                <a:latin typeface="Open Sauce Light"/>
              </a:rPr>
              <a:t> </a:t>
            </a:r>
            <a:r>
              <a:rPr lang="en-US" sz="1700" dirty="0" err="1">
                <a:solidFill>
                  <a:srgbClr val="000000"/>
                </a:solidFill>
                <a:latin typeface="Open Sauce Light"/>
              </a:rPr>
              <a:t>implemetasi</a:t>
            </a:r>
            <a:r>
              <a:rPr lang="en-US" sz="1700" dirty="0">
                <a:solidFill>
                  <a:srgbClr val="000000"/>
                </a:solidFill>
                <a:latin typeface="Open Sauce Light"/>
              </a:rPr>
              <a:t> source code yang </a:t>
            </a:r>
            <a:r>
              <a:rPr lang="en-US" sz="1700" dirty="0" err="1">
                <a:solidFill>
                  <a:srgbClr val="000000"/>
                </a:solidFill>
                <a:latin typeface="Open Sauce Light"/>
              </a:rPr>
              <a:t>diimplementasikan</a:t>
            </a:r>
            <a:r>
              <a:rPr lang="en-US" sz="1700" dirty="0">
                <a:solidFill>
                  <a:srgbClr val="000000"/>
                </a:solidFill>
                <a:latin typeface="Open Sauce Light"/>
              </a:rPr>
              <a:t> </a:t>
            </a:r>
            <a:r>
              <a:rPr lang="en-US" sz="1700" dirty="0" err="1">
                <a:solidFill>
                  <a:srgbClr val="000000"/>
                </a:solidFill>
                <a:latin typeface="Open Sauce Light"/>
              </a:rPr>
              <a:t>terhadap</a:t>
            </a:r>
            <a:r>
              <a:rPr lang="en-US" sz="1700" dirty="0">
                <a:solidFill>
                  <a:srgbClr val="000000"/>
                </a:solidFill>
                <a:latin typeface="Open Sauce Light"/>
              </a:rPr>
              <a:t> error handling kami </a:t>
            </a:r>
            <a:r>
              <a:rPr lang="en-US" sz="1700" dirty="0" err="1">
                <a:solidFill>
                  <a:srgbClr val="000000"/>
                </a:solidFill>
                <a:latin typeface="Open Sauce Light"/>
              </a:rPr>
              <a:t>menggunakan</a:t>
            </a:r>
            <a:r>
              <a:rPr lang="en-US" sz="1700" dirty="0">
                <a:solidFill>
                  <a:srgbClr val="000000"/>
                </a:solidFill>
                <a:latin typeface="Open Sauce Light"/>
              </a:rPr>
              <a:t> </a:t>
            </a:r>
            <a:r>
              <a:rPr lang="en-US" sz="1700" dirty="0" err="1">
                <a:solidFill>
                  <a:srgbClr val="000000"/>
                </a:solidFill>
                <a:latin typeface="Open Sauce Light"/>
              </a:rPr>
              <a:t>fungsi</a:t>
            </a:r>
            <a:r>
              <a:rPr lang="en-US" sz="1700" dirty="0">
                <a:solidFill>
                  <a:srgbClr val="000000"/>
                </a:solidFill>
                <a:latin typeface="Open Sauce Light"/>
              </a:rPr>
              <a:t> try and catch. Dari </a:t>
            </a:r>
            <a:r>
              <a:rPr lang="en-US" sz="1700" dirty="0" err="1">
                <a:solidFill>
                  <a:srgbClr val="000000"/>
                </a:solidFill>
                <a:latin typeface="Open Sauce Light"/>
              </a:rPr>
              <a:t>penggunaan</a:t>
            </a:r>
            <a:r>
              <a:rPr lang="en-US" sz="1700" dirty="0">
                <a:solidFill>
                  <a:srgbClr val="000000"/>
                </a:solidFill>
                <a:latin typeface="Open Sauce Light"/>
              </a:rPr>
              <a:t> </a:t>
            </a:r>
            <a:r>
              <a:rPr lang="en-US" sz="1700" dirty="0" err="1">
                <a:solidFill>
                  <a:srgbClr val="000000"/>
                </a:solidFill>
                <a:latin typeface="Open Sauce Light"/>
              </a:rPr>
              <a:t>tersebut</a:t>
            </a:r>
            <a:r>
              <a:rPr lang="en-US" sz="1700" dirty="0">
                <a:solidFill>
                  <a:srgbClr val="000000"/>
                </a:solidFill>
                <a:latin typeface="Open Sauce Light"/>
              </a:rPr>
              <a:t> kami </a:t>
            </a:r>
            <a:r>
              <a:rPr lang="en-US" sz="1700" dirty="0" err="1">
                <a:solidFill>
                  <a:srgbClr val="000000"/>
                </a:solidFill>
                <a:latin typeface="Open Sauce Light"/>
              </a:rPr>
              <a:t>akan</a:t>
            </a:r>
            <a:r>
              <a:rPr lang="en-US" sz="1700" dirty="0">
                <a:solidFill>
                  <a:srgbClr val="000000"/>
                </a:solidFill>
                <a:latin typeface="Open Sauce Light"/>
              </a:rPr>
              <a:t> </a:t>
            </a:r>
            <a:r>
              <a:rPr lang="en-US" sz="1700" dirty="0" err="1">
                <a:solidFill>
                  <a:srgbClr val="000000"/>
                </a:solidFill>
                <a:latin typeface="Open Sauce Light"/>
              </a:rPr>
              <a:t>mengalihkan</a:t>
            </a:r>
            <a:r>
              <a:rPr lang="en-US" sz="1700" dirty="0">
                <a:solidFill>
                  <a:srgbClr val="000000"/>
                </a:solidFill>
                <a:latin typeface="Open Sauce Light"/>
              </a:rPr>
              <a:t> </a:t>
            </a:r>
            <a:r>
              <a:rPr lang="en-US" sz="1700" dirty="0" err="1">
                <a:solidFill>
                  <a:srgbClr val="000000"/>
                </a:solidFill>
                <a:latin typeface="Open Sauce Light"/>
              </a:rPr>
              <a:t>permintaan</a:t>
            </a:r>
            <a:r>
              <a:rPr lang="en-US" sz="1700" dirty="0">
                <a:solidFill>
                  <a:srgbClr val="000000"/>
                </a:solidFill>
                <a:latin typeface="Open Sauce Light"/>
              </a:rPr>
              <a:t> </a:t>
            </a:r>
            <a:r>
              <a:rPr lang="en-US" sz="1700" dirty="0" err="1">
                <a:solidFill>
                  <a:srgbClr val="000000"/>
                </a:solidFill>
                <a:latin typeface="Open Sauce Light"/>
              </a:rPr>
              <a:t>dari</a:t>
            </a:r>
            <a:r>
              <a:rPr lang="en-US" sz="1700" dirty="0">
                <a:solidFill>
                  <a:srgbClr val="000000"/>
                </a:solidFill>
                <a:latin typeface="Open Sauce Light"/>
              </a:rPr>
              <a:t> </a:t>
            </a:r>
            <a:r>
              <a:rPr lang="en-US" sz="1700" dirty="0" err="1">
                <a:solidFill>
                  <a:srgbClr val="000000"/>
                </a:solidFill>
                <a:latin typeface="Open Sauce Light"/>
              </a:rPr>
              <a:t>pengguna</a:t>
            </a:r>
            <a:r>
              <a:rPr lang="en-US" sz="1700" dirty="0">
                <a:solidFill>
                  <a:srgbClr val="000000"/>
                </a:solidFill>
                <a:latin typeface="Open Sauce Light"/>
              </a:rPr>
              <a:t> yang </a:t>
            </a:r>
            <a:r>
              <a:rPr lang="en-US" sz="1700" dirty="0" err="1">
                <a:solidFill>
                  <a:srgbClr val="000000"/>
                </a:solidFill>
                <a:latin typeface="Open Sauce Light"/>
              </a:rPr>
              <a:t>tidak</a:t>
            </a:r>
            <a:r>
              <a:rPr lang="en-US" sz="1700" dirty="0">
                <a:solidFill>
                  <a:srgbClr val="000000"/>
                </a:solidFill>
                <a:latin typeface="Open Sauce Light"/>
              </a:rPr>
              <a:t> </a:t>
            </a:r>
            <a:r>
              <a:rPr lang="en-US" sz="1700" dirty="0" err="1">
                <a:solidFill>
                  <a:srgbClr val="000000"/>
                </a:solidFill>
                <a:latin typeface="Open Sauce Light"/>
              </a:rPr>
              <a:t>sesuai</a:t>
            </a:r>
            <a:r>
              <a:rPr lang="en-US" sz="1700" dirty="0">
                <a:solidFill>
                  <a:srgbClr val="000000"/>
                </a:solidFill>
                <a:latin typeface="Open Sauce Light"/>
              </a:rPr>
              <a:t> pada </a:t>
            </a:r>
            <a:r>
              <a:rPr lang="en-US" sz="1700" dirty="0" err="1">
                <a:solidFill>
                  <a:srgbClr val="000000"/>
                </a:solidFill>
                <a:latin typeface="Open Sauce Light"/>
              </a:rPr>
              <a:t>sebuah</a:t>
            </a:r>
            <a:r>
              <a:rPr lang="en-US" sz="1700" dirty="0">
                <a:solidFill>
                  <a:srgbClr val="000000"/>
                </a:solidFill>
                <a:latin typeface="Open Sauce Light"/>
              </a:rPr>
              <a:t> </a:t>
            </a:r>
            <a:r>
              <a:rPr lang="en-US" sz="1700" dirty="0" err="1">
                <a:solidFill>
                  <a:srgbClr val="000000"/>
                </a:solidFill>
                <a:latin typeface="Open Sauce Light"/>
              </a:rPr>
              <a:t>kesalahan</a:t>
            </a:r>
            <a:r>
              <a:rPr lang="en-US" sz="1700" dirty="0">
                <a:solidFill>
                  <a:srgbClr val="000000"/>
                </a:solidFill>
                <a:latin typeface="Open Sauce Light"/>
              </a:rPr>
              <a:t>. Pada </a:t>
            </a:r>
            <a:r>
              <a:rPr lang="en-US" sz="1700" dirty="0" err="1">
                <a:solidFill>
                  <a:srgbClr val="000000"/>
                </a:solidFill>
                <a:latin typeface="Open Sauce Light"/>
              </a:rPr>
              <a:t>tahap</a:t>
            </a:r>
            <a:r>
              <a:rPr lang="en-US" sz="1700" dirty="0">
                <a:solidFill>
                  <a:srgbClr val="000000"/>
                </a:solidFill>
                <a:latin typeface="Open Sauce Light"/>
              </a:rPr>
              <a:t> </a:t>
            </a:r>
            <a:r>
              <a:rPr lang="en-US" sz="1700" dirty="0" err="1">
                <a:solidFill>
                  <a:srgbClr val="000000"/>
                </a:solidFill>
                <a:latin typeface="Open Sauce Light"/>
              </a:rPr>
              <a:t>operasi</a:t>
            </a:r>
            <a:r>
              <a:rPr lang="en-US" sz="1700" dirty="0">
                <a:solidFill>
                  <a:srgbClr val="000000"/>
                </a:solidFill>
                <a:latin typeface="Open Sauce Light"/>
              </a:rPr>
              <a:t> </a:t>
            </a:r>
            <a:r>
              <a:rPr lang="en-US" sz="1700" dirty="0" err="1">
                <a:solidFill>
                  <a:srgbClr val="000000"/>
                </a:solidFill>
                <a:latin typeface="Open Sauce Light"/>
              </a:rPr>
              <a:t>ini</a:t>
            </a:r>
            <a:r>
              <a:rPr lang="en-US" sz="1700" dirty="0">
                <a:solidFill>
                  <a:srgbClr val="000000"/>
                </a:solidFill>
                <a:latin typeface="Open Sauce Light"/>
              </a:rPr>
              <a:t> kami </a:t>
            </a:r>
            <a:r>
              <a:rPr lang="en-US" sz="1700" dirty="0" err="1">
                <a:solidFill>
                  <a:srgbClr val="000000"/>
                </a:solidFill>
                <a:latin typeface="Open Sauce Light"/>
              </a:rPr>
              <a:t>mencooba</a:t>
            </a:r>
            <a:r>
              <a:rPr lang="en-US" sz="1700" dirty="0">
                <a:solidFill>
                  <a:srgbClr val="000000"/>
                </a:solidFill>
                <a:latin typeface="Open Sauce Light"/>
              </a:rPr>
              <a:t> </a:t>
            </a:r>
            <a:r>
              <a:rPr lang="en-US" sz="1700" dirty="0" err="1">
                <a:solidFill>
                  <a:srgbClr val="000000"/>
                </a:solidFill>
                <a:latin typeface="Open Sauce Light"/>
              </a:rPr>
              <a:t>untuk</a:t>
            </a:r>
            <a:r>
              <a:rPr lang="en-US" sz="1700" dirty="0">
                <a:solidFill>
                  <a:srgbClr val="000000"/>
                </a:solidFill>
                <a:latin typeface="Open Sauce Light"/>
              </a:rPr>
              <a:t> </a:t>
            </a:r>
            <a:r>
              <a:rPr lang="en-US" sz="1700" dirty="0" err="1">
                <a:solidFill>
                  <a:srgbClr val="000000"/>
                </a:solidFill>
                <a:latin typeface="Open Sauce Light"/>
              </a:rPr>
              <a:t>melakukan</a:t>
            </a:r>
            <a:r>
              <a:rPr lang="en-US" sz="1700" dirty="0">
                <a:solidFill>
                  <a:srgbClr val="000000"/>
                </a:solidFill>
                <a:latin typeface="Open Sauce Light"/>
              </a:rPr>
              <a:t> </a:t>
            </a:r>
            <a:r>
              <a:rPr lang="en-US" sz="1700" dirty="0" err="1">
                <a:solidFill>
                  <a:srgbClr val="000000"/>
                </a:solidFill>
                <a:latin typeface="Open Sauce Light"/>
              </a:rPr>
              <a:t>pengunduhan</a:t>
            </a:r>
            <a:r>
              <a:rPr lang="en-US" sz="1700" dirty="0">
                <a:solidFill>
                  <a:srgbClr val="000000"/>
                </a:solidFill>
                <a:latin typeface="Open Sauce Light"/>
              </a:rPr>
              <a:t> </a:t>
            </a:r>
            <a:r>
              <a:rPr lang="en-US" sz="1700" dirty="0" err="1">
                <a:solidFill>
                  <a:srgbClr val="000000"/>
                </a:solidFill>
                <a:latin typeface="Open Sauce Light"/>
              </a:rPr>
              <a:t>ulang</a:t>
            </a:r>
            <a:r>
              <a:rPr lang="en-US" sz="1700" dirty="0">
                <a:solidFill>
                  <a:srgbClr val="000000"/>
                </a:solidFill>
                <a:latin typeface="Open Sauce Light"/>
              </a:rPr>
              <a:t> </a:t>
            </a:r>
            <a:r>
              <a:rPr lang="en-US" sz="1700" dirty="0" err="1">
                <a:solidFill>
                  <a:srgbClr val="000000"/>
                </a:solidFill>
                <a:latin typeface="Open Sauce Light"/>
              </a:rPr>
              <a:t>terhadap</a:t>
            </a:r>
            <a:r>
              <a:rPr lang="en-US" sz="1700" dirty="0">
                <a:solidFill>
                  <a:srgbClr val="000000"/>
                </a:solidFill>
                <a:latin typeface="Open Sauce Light"/>
              </a:rPr>
              <a:t> file yang </a:t>
            </a:r>
            <a:r>
              <a:rPr lang="en-US" sz="1700" dirty="0" err="1">
                <a:solidFill>
                  <a:srgbClr val="000000"/>
                </a:solidFill>
                <a:latin typeface="Open Sauce Light"/>
              </a:rPr>
              <a:t>telah</a:t>
            </a:r>
            <a:r>
              <a:rPr lang="en-US" sz="1700" dirty="0">
                <a:solidFill>
                  <a:srgbClr val="000000"/>
                </a:solidFill>
                <a:latin typeface="Open Sauce Light"/>
              </a:rPr>
              <a:t> </a:t>
            </a:r>
            <a:r>
              <a:rPr lang="en-US" sz="1700" dirty="0" err="1">
                <a:solidFill>
                  <a:srgbClr val="000000"/>
                </a:solidFill>
                <a:latin typeface="Open Sauce Light"/>
              </a:rPr>
              <a:t>diunduh</a:t>
            </a:r>
            <a:r>
              <a:rPr lang="en-US" sz="1700" dirty="0">
                <a:solidFill>
                  <a:srgbClr val="000000"/>
                </a:solidFill>
                <a:latin typeface="Open Sauce Light"/>
              </a:rPr>
              <a:t>, </a:t>
            </a:r>
            <a:r>
              <a:rPr lang="en-US" sz="1700" dirty="0" err="1">
                <a:solidFill>
                  <a:srgbClr val="000000"/>
                </a:solidFill>
                <a:latin typeface="Open Sauce Light"/>
              </a:rPr>
              <a:t>seharusnya</a:t>
            </a:r>
            <a:r>
              <a:rPr lang="en-US" sz="1700" dirty="0">
                <a:solidFill>
                  <a:srgbClr val="000000"/>
                </a:solidFill>
                <a:latin typeface="Open Sauce Light"/>
              </a:rPr>
              <a:t> </a:t>
            </a:r>
            <a:r>
              <a:rPr lang="en-US" sz="1700" dirty="0" err="1">
                <a:solidFill>
                  <a:srgbClr val="000000"/>
                </a:solidFill>
                <a:latin typeface="Open Sauce Light"/>
              </a:rPr>
              <a:t>berdasarkan</a:t>
            </a:r>
            <a:r>
              <a:rPr lang="en-US" sz="1700" dirty="0">
                <a:solidFill>
                  <a:srgbClr val="000000"/>
                </a:solidFill>
                <a:latin typeface="Open Sauce Light"/>
              </a:rPr>
              <a:t> </a:t>
            </a:r>
            <a:r>
              <a:rPr lang="en-US" sz="1700" dirty="0" err="1">
                <a:solidFill>
                  <a:srgbClr val="000000"/>
                </a:solidFill>
                <a:latin typeface="Open Sauce Light"/>
              </a:rPr>
              <a:t>perencanaan</a:t>
            </a:r>
            <a:r>
              <a:rPr lang="en-US" sz="1700" dirty="0">
                <a:solidFill>
                  <a:srgbClr val="000000"/>
                </a:solidFill>
                <a:latin typeface="Open Sauce Light"/>
              </a:rPr>
              <a:t> kami </a:t>
            </a:r>
            <a:r>
              <a:rPr lang="en-US" sz="1700" dirty="0" err="1">
                <a:solidFill>
                  <a:srgbClr val="000000"/>
                </a:solidFill>
                <a:latin typeface="Open Sauce Light"/>
              </a:rPr>
              <a:t>pengunduhan</a:t>
            </a:r>
            <a:r>
              <a:rPr lang="en-US" sz="1700" dirty="0">
                <a:solidFill>
                  <a:srgbClr val="000000"/>
                </a:solidFill>
                <a:latin typeface="Open Sauce Light"/>
              </a:rPr>
              <a:t> </a:t>
            </a:r>
            <a:r>
              <a:rPr lang="en-US" sz="1700" dirty="0" err="1">
                <a:solidFill>
                  <a:srgbClr val="000000"/>
                </a:solidFill>
                <a:latin typeface="Open Sauce Light"/>
              </a:rPr>
              <a:t>hanya</a:t>
            </a:r>
            <a:r>
              <a:rPr lang="en-US" sz="1700" dirty="0">
                <a:solidFill>
                  <a:srgbClr val="000000"/>
                </a:solidFill>
                <a:latin typeface="Open Sauce Light"/>
              </a:rPr>
              <a:t> </a:t>
            </a:r>
            <a:r>
              <a:rPr lang="en-US" sz="1700" dirty="0" err="1">
                <a:solidFill>
                  <a:srgbClr val="000000"/>
                </a:solidFill>
                <a:latin typeface="Open Sauce Light"/>
              </a:rPr>
              <a:t>dapat</a:t>
            </a:r>
            <a:r>
              <a:rPr lang="en-US" sz="1700" dirty="0">
                <a:solidFill>
                  <a:srgbClr val="000000"/>
                </a:solidFill>
                <a:latin typeface="Open Sauce Light"/>
              </a:rPr>
              <a:t> </a:t>
            </a:r>
            <a:r>
              <a:rPr lang="en-US" sz="1700" dirty="0" err="1">
                <a:solidFill>
                  <a:srgbClr val="000000"/>
                </a:solidFill>
                <a:latin typeface="Open Sauce Light"/>
              </a:rPr>
              <a:t>dilakukan</a:t>
            </a:r>
            <a:r>
              <a:rPr lang="en-US" sz="1700" dirty="0">
                <a:solidFill>
                  <a:srgbClr val="000000"/>
                </a:solidFill>
                <a:latin typeface="Open Sauce Light"/>
              </a:rPr>
              <a:t> </a:t>
            </a:r>
            <a:r>
              <a:rPr lang="en-US" sz="1700" dirty="0" err="1">
                <a:solidFill>
                  <a:srgbClr val="000000"/>
                </a:solidFill>
                <a:latin typeface="Open Sauce Light"/>
              </a:rPr>
              <a:t>sebanyak</a:t>
            </a:r>
            <a:r>
              <a:rPr lang="en-US" sz="1700" dirty="0">
                <a:solidFill>
                  <a:srgbClr val="000000"/>
                </a:solidFill>
                <a:latin typeface="Open Sauce Light"/>
              </a:rPr>
              <a:t> </a:t>
            </a:r>
            <a:r>
              <a:rPr lang="en-US" sz="1700" dirty="0" err="1">
                <a:solidFill>
                  <a:srgbClr val="000000"/>
                </a:solidFill>
                <a:latin typeface="Open Sauce Light"/>
              </a:rPr>
              <a:t>maksimal</a:t>
            </a:r>
            <a:r>
              <a:rPr lang="en-US" sz="1700" dirty="0">
                <a:solidFill>
                  <a:srgbClr val="000000"/>
                </a:solidFill>
                <a:latin typeface="Open Sauce Light"/>
              </a:rPr>
              <a:t> </a:t>
            </a:r>
            <a:r>
              <a:rPr lang="en-US" sz="1700" dirty="0" err="1">
                <a:solidFill>
                  <a:srgbClr val="000000"/>
                </a:solidFill>
                <a:latin typeface="Open Sauce Light"/>
              </a:rPr>
              <a:t>satu</a:t>
            </a:r>
            <a:r>
              <a:rPr lang="en-US" sz="1700" dirty="0">
                <a:solidFill>
                  <a:srgbClr val="000000"/>
                </a:solidFill>
                <a:latin typeface="Open Sauce Light"/>
              </a:rPr>
              <a:t> kali. </a:t>
            </a:r>
          </a:p>
          <a:p>
            <a:pPr algn="just">
              <a:lnSpc>
                <a:spcPts val="2499"/>
              </a:lnSpc>
            </a:pPr>
            <a:endParaRPr lang="en-US" sz="1700" dirty="0">
              <a:solidFill>
                <a:srgbClr val="000000"/>
              </a:solidFill>
              <a:latin typeface="Open Sauce Light"/>
            </a:endParaRPr>
          </a:p>
        </p:txBody>
      </p:sp>
      <p:sp>
        <p:nvSpPr>
          <p:cNvPr id="11" name="TextBox 11"/>
          <p:cNvSpPr txBox="1"/>
          <p:nvPr/>
        </p:nvSpPr>
        <p:spPr>
          <a:xfrm>
            <a:off x="9733888" y="1453731"/>
            <a:ext cx="6185598" cy="742271"/>
          </a:xfrm>
          <a:prstGeom prst="rect">
            <a:avLst/>
          </a:prstGeom>
        </p:spPr>
        <p:txBody>
          <a:bodyPr lIns="0" tIns="0" rIns="0" bIns="0" rtlCol="0" anchor="t">
            <a:spAutoFit/>
          </a:bodyPr>
          <a:lstStyle/>
          <a:p>
            <a:pPr>
              <a:lnSpc>
                <a:spcPts val="5719"/>
              </a:lnSpc>
            </a:pPr>
            <a:r>
              <a:rPr lang="en-US" sz="5199" spc="166">
                <a:solidFill>
                  <a:srgbClr val="FFFFFF"/>
                </a:solidFill>
                <a:latin typeface="Open Sauce Medium"/>
              </a:rPr>
              <a:t>OPERATE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7046" b="-27046"/>
            </a:stretch>
          </a:blipFill>
        </p:spPr>
      </p:sp>
      <p:grpSp>
        <p:nvGrpSpPr>
          <p:cNvPr id="3" name="Group 3"/>
          <p:cNvGrpSpPr/>
          <p:nvPr/>
        </p:nvGrpSpPr>
        <p:grpSpPr>
          <a:xfrm>
            <a:off x="1425649" y="2529377"/>
            <a:ext cx="15436702" cy="5995067"/>
            <a:chOff x="0" y="0"/>
            <a:chExt cx="4065633" cy="1578948"/>
          </a:xfrm>
        </p:grpSpPr>
        <p:sp>
          <p:nvSpPr>
            <p:cNvPr id="4" name="Freeform 4"/>
            <p:cNvSpPr/>
            <p:nvPr/>
          </p:nvSpPr>
          <p:spPr>
            <a:xfrm>
              <a:off x="0" y="0"/>
              <a:ext cx="4065634" cy="1578948"/>
            </a:xfrm>
            <a:custGeom>
              <a:avLst/>
              <a:gdLst/>
              <a:ahLst/>
              <a:cxnLst/>
              <a:rect l="l" t="t" r="r" b="b"/>
              <a:pathLst>
                <a:path w="4065634" h="1578948">
                  <a:moveTo>
                    <a:pt x="0" y="0"/>
                  </a:moveTo>
                  <a:lnTo>
                    <a:pt x="4065634" y="0"/>
                  </a:lnTo>
                  <a:lnTo>
                    <a:pt x="4065634" y="1578948"/>
                  </a:lnTo>
                  <a:lnTo>
                    <a:pt x="0" y="1578948"/>
                  </a:lnTo>
                  <a:close/>
                </a:path>
              </a:pathLst>
            </a:custGeom>
            <a:solidFill>
              <a:srgbClr val="F5F5F5"/>
            </a:solidFill>
            <a:ln cap="sq">
              <a:noFill/>
              <a:prstDash val="solid"/>
              <a:miter/>
            </a:ln>
          </p:spPr>
        </p:sp>
        <p:sp>
          <p:nvSpPr>
            <p:cNvPr id="5" name="TextBox 5"/>
            <p:cNvSpPr txBox="1"/>
            <p:nvPr/>
          </p:nvSpPr>
          <p:spPr>
            <a:xfrm>
              <a:off x="0" y="-28575"/>
              <a:ext cx="4065633" cy="1607523"/>
            </a:xfrm>
            <a:prstGeom prst="rect">
              <a:avLst/>
            </a:prstGeom>
          </p:spPr>
          <p:txBody>
            <a:bodyPr lIns="50800" tIns="50800" rIns="50800" bIns="50800" rtlCol="0" anchor="ctr"/>
            <a:lstStyle/>
            <a:p>
              <a:pPr algn="ctr">
                <a:lnSpc>
                  <a:spcPts val="1869"/>
                </a:lnSpc>
              </a:pPr>
              <a:endParaRPr/>
            </a:p>
          </p:txBody>
        </p:sp>
      </p:grpSp>
      <p:grpSp>
        <p:nvGrpSpPr>
          <p:cNvPr id="6" name="Group 6"/>
          <p:cNvGrpSpPr/>
          <p:nvPr/>
        </p:nvGrpSpPr>
        <p:grpSpPr>
          <a:xfrm>
            <a:off x="2141985" y="1731407"/>
            <a:ext cx="7284828" cy="7284799"/>
            <a:chOff x="0" y="0"/>
            <a:chExt cx="6350025" cy="6350000"/>
          </a:xfrm>
        </p:grpSpPr>
        <p:sp>
          <p:nvSpPr>
            <p:cNvPr id="7" name="Freeform 7"/>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3"/>
              <a:stretch>
                <a:fillRect t="-10510" b="-10510"/>
              </a:stretch>
            </a:blipFill>
          </p:spPr>
        </p:sp>
      </p:grpSp>
      <p:sp>
        <p:nvSpPr>
          <p:cNvPr id="8" name="AutoShape 8"/>
          <p:cNvSpPr/>
          <p:nvPr/>
        </p:nvSpPr>
        <p:spPr>
          <a:xfrm flipH="1" flipV="1">
            <a:off x="9733888" y="4258788"/>
            <a:ext cx="10218510" cy="0"/>
          </a:xfrm>
          <a:prstGeom prst="line">
            <a:avLst/>
          </a:prstGeom>
          <a:ln w="76200" cap="flat">
            <a:solidFill>
              <a:srgbClr val="C23A97"/>
            </a:solidFill>
            <a:prstDash val="solid"/>
            <a:headEnd type="none" w="sm" len="sm"/>
            <a:tailEnd type="none" w="sm" len="sm"/>
          </a:ln>
        </p:spPr>
      </p:sp>
      <p:sp>
        <p:nvSpPr>
          <p:cNvPr id="9" name="TextBox 9"/>
          <p:cNvSpPr txBox="1"/>
          <p:nvPr/>
        </p:nvSpPr>
        <p:spPr>
          <a:xfrm>
            <a:off x="9733888" y="3255488"/>
            <a:ext cx="6185598" cy="742271"/>
          </a:xfrm>
          <a:prstGeom prst="rect">
            <a:avLst/>
          </a:prstGeom>
        </p:spPr>
        <p:txBody>
          <a:bodyPr lIns="0" tIns="0" rIns="0" bIns="0" rtlCol="0" anchor="t">
            <a:spAutoFit/>
          </a:bodyPr>
          <a:lstStyle/>
          <a:p>
            <a:pPr algn="r">
              <a:lnSpc>
                <a:spcPts val="5719"/>
              </a:lnSpc>
            </a:pPr>
            <a:r>
              <a:rPr lang="en-US" sz="5199" spc="166">
                <a:solidFill>
                  <a:srgbClr val="000000"/>
                </a:solidFill>
                <a:latin typeface="Open Sauce Medium"/>
              </a:rPr>
              <a:t>OPTIMIZE</a:t>
            </a:r>
          </a:p>
        </p:txBody>
      </p:sp>
      <p:sp>
        <p:nvSpPr>
          <p:cNvPr id="10" name="Freeform 10"/>
          <p:cNvSpPr/>
          <p:nvPr/>
        </p:nvSpPr>
        <p:spPr>
          <a:xfrm>
            <a:off x="11615797" y="3276630"/>
            <a:ext cx="805020" cy="652363"/>
          </a:xfrm>
          <a:custGeom>
            <a:avLst/>
            <a:gdLst/>
            <a:ahLst/>
            <a:cxnLst/>
            <a:rect l="l" t="t" r="r" b="b"/>
            <a:pathLst>
              <a:path w="805020" h="652363">
                <a:moveTo>
                  <a:pt x="0" y="0"/>
                </a:moveTo>
                <a:lnTo>
                  <a:pt x="805020" y="0"/>
                </a:lnTo>
                <a:lnTo>
                  <a:pt x="805020" y="652363"/>
                </a:lnTo>
                <a:lnTo>
                  <a:pt x="0" y="6523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10611247" y="4592163"/>
            <a:ext cx="5308239" cy="2494231"/>
          </a:xfrm>
          <a:prstGeom prst="rect">
            <a:avLst/>
          </a:prstGeom>
        </p:spPr>
        <p:txBody>
          <a:bodyPr lIns="0" tIns="0" rIns="0" bIns="0" rtlCol="0" anchor="t">
            <a:spAutoFit/>
          </a:bodyPr>
          <a:lstStyle/>
          <a:p>
            <a:pPr algn="just">
              <a:lnSpc>
                <a:spcPts val="2499"/>
              </a:lnSpc>
            </a:pPr>
            <a:r>
              <a:rPr lang="en-US" sz="1700">
                <a:solidFill>
                  <a:srgbClr val="000000"/>
                </a:solidFill>
                <a:latin typeface="Open Sauce Light"/>
              </a:rPr>
              <a:t>Penilaian menggunakan OWASP Risk Assessment Calculator (</a:t>
            </a:r>
            <a:r>
              <a:rPr lang="en-US" sz="1700" u="sng">
                <a:solidFill>
                  <a:srgbClr val="000000"/>
                </a:solidFill>
                <a:latin typeface="Open Sauce Light"/>
                <a:hlinkClick r:id="rId6" tooltip="https://javierolmedo.github.io/OWASP-Calculator/"/>
              </a:rPr>
              <a:t>OWASP Risk Assessment Calculator v2021 (javierolmedo.github.io)</a:t>
            </a:r>
            <a:r>
              <a:rPr lang="en-US" sz="1700">
                <a:solidFill>
                  <a:srgbClr val="000000"/>
                </a:solidFill>
                <a:latin typeface="Open Sauce Light"/>
              </a:rPr>
              <a:t>). </a:t>
            </a:r>
          </a:p>
          <a:p>
            <a:pPr algn="just">
              <a:lnSpc>
                <a:spcPts val="2499"/>
              </a:lnSpc>
            </a:pPr>
            <a:endParaRPr lang="en-US" sz="1700">
              <a:solidFill>
                <a:srgbClr val="000000"/>
              </a:solidFill>
              <a:latin typeface="Open Sauce Light"/>
            </a:endParaRPr>
          </a:p>
          <a:p>
            <a:pPr algn="just">
              <a:lnSpc>
                <a:spcPts val="2499"/>
              </a:lnSpc>
            </a:pPr>
            <a:r>
              <a:rPr lang="en-US" sz="1700">
                <a:solidFill>
                  <a:srgbClr val="000000"/>
                </a:solidFill>
                <a:latin typeface="Open Sauce Light"/>
              </a:rPr>
              <a:t>Didapatkan hasil penilaian dengan menggunakan paramater didapatkan skor 2.875 untuk likelihood, dan 2.875 untuk impact.</a:t>
            </a:r>
          </a:p>
          <a:p>
            <a:pPr algn="just">
              <a:lnSpc>
                <a:spcPts val="2499"/>
              </a:lnSpc>
            </a:pPr>
            <a:endParaRPr lang="en-US" sz="1700">
              <a:solidFill>
                <a:srgbClr val="000000"/>
              </a:solidFill>
              <a:latin typeface="Open Sauce Light"/>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7046" b="-27046"/>
            </a:stretch>
          </a:blipFill>
        </p:spPr>
      </p:sp>
      <p:grpSp>
        <p:nvGrpSpPr>
          <p:cNvPr id="3" name="Group 3"/>
          <p:cNvGrpSpPr/>
          <p:nvPr/>
        </p:nvGrpSpPr>
        <p:grpSpPr>
          <a:xfrm>
            <a:off x="1425649" y="2529377"/>
            <a:ext cx="15436702" cy="5995067"/>
            <a:chOff x="0" y="0"/>
            <a:chExt cx="4065633" cy="1578948"/>
          </a:xfrm>
        </p:grpSpPr>
        <p:sp>
          <p:nvSpPr>
            <p:cNvPr id="4" name="Freeform 4"/>
            <p:cNvSpPr/>
            <p:nvPr/>
          </p:nvSpPr>
          <p:spPr>
            <a:xfrm>
              <a:off x="0" y="0"/>
              <a:ext cx="4065634" cy="1578948"/>
            </a:xfrm>
            <a:custGeom>
              <a:avLst/>
              <a:gdLst/>
              <a:ahLst/>
              <a:cxnLst/>
              <a:rect l="l" t="t" r="r" b="b"/>
              <a:pathLst>
                <a:path w="4065634" h="1578948">
                  <a:moveTo>
                    <a:pt x="0" y="0"/>
                  </a:moveTo>
                  <a:lnTo>
                    <a:pt x="4065634" y="0"/>
                  </a:lnTo>
                  <a:lnTo>
                    <a:pt x="4065634" y="1578948"/>
                  </a:lnTo>
                  <a:lnTo>
                    <a:pt x="0" y="1578948"/>
                  </a:lnTo>
                  <a:close/>
                </a:path>
              </a:pathLst>
            </a:custGeom>
            <a:solidFill>
              <a:srgbClr val="F5F5F5"/>
            </a:solidFill>
            <a:ln cap="sq">
              <a:noFill/>
              <a:prstDash val="solid"/>
              <a:miter/>
            </a:ln>
          </p:spPr>
        </p:sp>
        <p:sp>
          <p:nvSpPr>
            <p:cNvPr id="5" name="TextBox 5"/>
            <p:cNvSpPr txBox="1"/>
            <p:nvPr/>
          </p:nvSpPr>
          <p:spPr>
            <a:xfrm>
              <a:off x="0" y="-28575"/>
              <a:ext cx="4065633" cy="1607523"/>
            </a:xfrm>
            <a:prstGeom prst="rect">
              <a:avLst/>
            </a:prstGeom>
          </p:spPr>
          <p:txBody>
            <a:bodyPr lIns="50800" tIns="50800" rIns="50800" bIns="50800" rtlCol="0" anchor="ctr"/>
            <a:lstStyle/>
            <a:p>
              <a:pPr algn="ctr">
                <a:lnSpc>
                  <a:spcPts val="1869"/>
                </a:lnSpc>
              </a:pPr>
              <a:endParaRPr/>
            </a:p>
          </p:txBody>
        </p:sp>
      </p:grpSp>
      <p:sp>
        <p:nvSpPr>
          <p:cNvPr id="6" name="AutoShape 6"/>
          <p:cNvSpPr/>
          <p:nvPr/>
        </p:nvSpPr>
        <p:spPr>
          <a:xfrm flipH="1" flipV="1">
            <a:off x="10114888" y="4258788"/>
            <a:ext cx="10218510" cy="0"/>
          </a:xfrm>
          <a:prstGeom prst="line">
            <a:avLst/>
          </a:prstGeom>
          <a:ln w="76200" cap="flat">
            <a:solidFill>
              <a:srgbClr val="C23A97"/>
            </a:solidFill>
            <a:prstDash val="solid"/>
            <a:headEnd type="none" w="sm" len="sm"/>
            <a:tailEnd type="none" w="sm" len="sm"/>
          </a:ln>
        </p:spPr>
      </p:sp>
      <p:sp>
        <p:nvSpPr>
          <p:cNvPr id="7" name="TextBox 7"/>
          <p:cNvSpPr txBox="1"/>
          <p:nvPr/>
        </p:nvSpPr>
        <p:spPr>
          <a:xfrm>
            <a:off x="9733888" y="3255488"/>
            <a:ext cx="6185598" cy="742271"/>
          </a:xfrm>
          <a:prstGeom prst="rect">
            <a:avLst/>
          </a:prstGeom>
        </p:spPr>
        <p:txBody>
          <a:bodyPr lIns="0" tIns="0" rIns="0" bIns="0" rtlCol="0" anchor="t">
            <a:spAutoFit/>
          </a:bodyPr>
          <a:lstStyle/>
          <a:p>
            <a:pPr algn="r">
              <a:lnSpc>
                <a:spcPts val="5719"/>
              </a:lnSpc>
            </a:pPr>
            <a:r>
              <a:rPr lang="en-US" sz="5199" spc="166">
                <a:solidFill>
                  <a:srgbClr val="000000"/>
                </a:solidFill>
                <a:latin typeface="Open Sauce Medium"/>
              </a:rPr>
              <a:t>OPTIMIZE</a:t>
            </a:r>
          </a:p>
        </p:txBody>
      </p:sp>
      <p:sp>
        <p:nvSpPr>
          <p:cNvPr id="8" name="Freeform 8"/>
          <p:cNvSpPr/>
          <p:nvPr/>
        </p:nvSpPr>
        <p:spPr>
          <a:xfrm>
            <a:off x="11615797" y="3276630"/>
            <a:ext cx="805020" cy="652363"/>
          </a:xfrm>
          <a:custGeom>
            <a:avLst/>
            <a:gdLst/>
            <a:ahLst/>
            <a:cxnLst/>
            <a:rect l="l" t="t" r="r" b="b"/>
            <a:pathLst>
              <a:path w="805020" h="652363">
                <a:moveTo>
                  <a:pt x="0" y="0"/>
                </a:moveTo>
                <a:lnTo>
                  <a:pt x="805020" y="0"/>
                </a:lnTo>
                <a:lnTo>
                  <a:pt x="805020" y="652363"/>
                </a:lnTo>
                <a:lnTo>
                  <a:pt x="0" y="6523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1774054" y="1804196"/>
            <a:ext cx="8204918" cy="7262225"/>
          </a:xfrm>
          <a:custGeom>
            <a:avLst/>
            <a:gdLst/>
            <a:ahLst/>
            <a:cxnLst/>
            <a:rect l="l" t="t" r="r" b="b"/>
            <a:pathLst>
              <a:path w="8204918" h="7262225">
                <a:moveTo>
                  <a:pt x="0" y="0"/>
                </a:moveTo>
                <a:lnTo>
                  <a:pt x="8204919" y="0"/>
                </a:lnTo>
                <a:lnTo>
                  <a:pt x="8204919" y="7262225"/>
                </a:lnTo>
                <a:lnTo>
                  <a:pt x="0" y="7262225"/>
                </a:lnTo>
                <a:lnTo>
                  <a:pt x="0" y="0"/>
                </a:lnTo>
                <a:close/>
              </a:path>
            </a:pathLst>
          </a:custGeom>
          <a:blipFill>
            <a:blip r:embed="rId5"/>
            <a:stretch>
              <a:fillRect/>
            </a:stretch>
          </a:blipFill>
        </p:spPr>
      </p:sp>
      <p:sp>
        <p:nvSpPr>
          <p:cNvPr id="10" name="TextBox 10"/>
          <p:cNvSpPr txBox="1"/>
          <p:nvPr/>
        </p:nvSpPr>
        <p:spPr>
          <a:xfrm>
            <a:off x="10611247" y="4592163"/>
            <a:ext cx="5308239" cy="2808534"/>
          </a:xfrm>
          <a:prstGeom prst="rect">
            <a:avLst/>
          </a:prstGeom>
        </p:spPr>
        <p:txBody>
          <a:bodyPr lIns="0" tIns="0" rIns="0" bIns="0" rtlCol="0" anchor="t">
            <a:spAutoFit/>
          </a:bodyPr>
          <a:lstStyle/>
          <a:p>
            <a:pPr algn="just">
              <a:lnSpc>
                <a:spcPts val="2499"/>
              </a:lnSpc>
            </a:pPr>
            <a:r>
              <a:rPr lang="en-US" sz="1700">
                <a:solidFill>
                  <a:srgbClr val="000000"/>
                </a:solidFill>
                <a:latin typeface="Open Sauce Light"/>
              </a:rPr>
              <a:t>Pengembangan aplikasi masih dapat dioptimalisasikan dengan memberikan tambahan ekstensi file yang bisa diunggah, tampilan interface pada aplikasi juga dapat dikembangkan lebih lanjut.</a:t>
            </a:r>
          </a:p>
          <a:p>
            <a:pPr algn="just">
              <a:lnSpc>
                <a:spcPts val="2499"/>
              </a:lnSpc>
            </a:pPr>
            <a:endParaRPr lang="en-US" sz="1700">
              <a:solidFill>
                <a:srgbClr val="000000"/>
              </a:solidFill>
              <a:latin typeface="Open Sauce Light"/>
            </a:endParaRPr>
          </a:p>
          <a:p>
            <a:pPr algn="just">
              <a:lnSpc>
                <a:spcPts val="2499"/>
              </a:lnSpc>
            </a:pPr>
            <a:r>
              <a:rPr lang="en-US" sz="1700">
                <a:solidFill>
                  <a:srgbClr val="000000"/>
                </a:solidFill>
                <a:latin typeface="Open Sauce Light"/>
              </a:rPr>
              <a:t>Sampai saat ini, aplikasi hanya beroperasi dalam jaringan lokal dan untuk pengembangan di masa depan, dipertimbangkan penggunaan layanan hosting agar aplikasi dapat berjalan secara optimal</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5015114">
            <a:off x="9740863" y="2343404"/>
            <a:ext cx="15802157" cy="9423832"/>
          </a:xfrm>
          <a:custGeom>
            <a:avLst/>
            <a:gdLst/>
            <a:ahLst/>
            <a:cxnLst/>
            <a:rect l="l" t="t" r="r" b="b"/>
            <a:pathLst>
              <a:path w="15802157" h="9423832">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566398" y="1333975"/>
            <a:ext cx="15433919" cy="7619050"/>
            <a:chOff x="0" y="0"/>
            <a:chExt cx="4064900" cy="2006663"/>
          </a:xfrm>
        </p:grpSpPr>
        <p:sp>
          <p:nvSpPr>
            <p:cNvPr id="4" name="Freeform 4"/>
            <p:cNvSpPr/>
            <p:nvPr/>
          </p:nvSpPr>
          <p:spPr>
            <a:xfrm>
              <a:off x="0" y="0"/>
              <a:ext cx="4064900" cy="2006663"/>
            </a:xfrm>
            <a:custGeom>
              <a:avLst/>
              <a:gdLst/>
              <a:ahLst/>
              <a:cxnLst/>
              <a:rect l="l" t="t" r="r" b="b"/>
              <a:pathLst>
                <a:path w="4064900" h="2006663">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sp>
        <p:sp>
          <p:nvSpPr>
            <p:cNvPr id="5" name="TextBox 5"/>
            <p:cNvSpPr txBox="1"/>
            <p:nvPr/>
          </p:nvSpPr>
          <p:spPr>
            <a:xfrm>
              <a:off x="0" y="-28575"/>
              <a:ext cx="4064900" cy="2035238"/>
            </a:xfrm>
            <a:prstGeom prst="rect">
              <a:avLst/>
            </a:prstGeom>
          </p:spPr>
          <p:txBody>
            <a:bodyPr lIns="50800" tIns="50800" rIns="50800" bIns="50800" rtlCol="0" anchor="ctr"/>
            <a:lstStyle/>
            <a:p>
              <a:pPr algn="ctr">
                <a:lnSpc>
                  <a:spcPts val="1869"/>
                </a:lnSpc>
              </a:pPr>
              <a:endParaRPr/>
            </a:p>
          </p:txBody>
        </p:sp>
      </p:grpSp>
      <p:sp>
        <p:nvSpPr>
          <p:cNvPr id="6" name="TextBox 6"/>
          <p:cNvSpPr txBox="1"/>
          <p:nvPr/>
        </p:nvSpPr>
        <p:spPr>
          <a:xfrm>
            <a:off x="3032253" y="3472650"/>
            <a:ext cx="5056438" cy="616563"/>
          </a:xfrm>
          <a:prstGeom prst="rect">
            <a:avLst/>
          </a:prstGeom>
        </p:spPr>
        <p:txBody>
          <a:bodyPr lIns="0" tIns="0" rIns="0" bIns="0" rtlCol="0" anchor="t">
            <a:spAutoFit/>
          </a:bodyPr>
          <a:lstStyle/>
          <a:p>
            <a:pPr algn="just">
              <a:lnSpc>
                <a:spcPts val="4729"/>
              </a:lnSpc>
            </a:pPr>
            <a:r>
              <a:rPr lang="en-US" sz="4299" spc="567">
                <a:solidFill>
                  <a:srgbClr val="000000"/>
                </a:solidFill>
                <a:latin typeface="Open Sauce Medium"/>
              </a:rPr>
              <a:t>PENDAHULUAN</a:t>
            </a:r>
          </a:p>
        </p:txBody>
      </p:sp>
      <p:sp>
        <p:nvSpPr>
          <p:cNvPr id="7" name="AutoShape 7"/>
          <p:cNvSpPr/>
          <p:nvPr/>
        </p:nvSpPr>
        <p:spPr>
          <a:xfrm flipV="1">
            <a:off x="8654651" y="2691918"/>
            <a:ext cx="0" cy="4714271"/>
          </a:xfrm>
          <a:prstGeom prst="line">
            <a:avLst/>
          </a:prstGeom>
          <a:ln w="38100" cap="flat">
            <a:solidFill>
              <a:srgbClr val="192253"/>
            </a:solidFill>
            <a:prstDash val="solid"/>
            <a:headEnd type="none" w="sm" len="sm"/>
            <a:tailEnd type="none" w="sm" len="sm"/>
          </a:ln>
        </p:spPr>
      </p:sp>
      <p:grpSp>
        <p:nvGrpSpPr>
          <p:cNvPr id="8" name="Group 8"/>
          <p:cNvGrpSpPr>
            <a:grpSpLocks noChangeAspect="1"/>
          </p:cNvGrpSpPr>
          <p:nvPr/>
        </p:nvGrpSpPr>
        <p:grpSpPr>
          <a:xfrm>
            <a:off x="8469692" y="2321999"/>
            <a:ext cx="369918" cy="369918"/>
            <a:chOff x="6705600" y="1371600"/>
            <a:chExt cx="10972800" cy="10972800"/>
          </a:xfrm>
        </p:grpSpPr>
        <p:sp>
          <p:nvSpPr>
            <p:cNvPr id="9" name="Freeform 9"/>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grpSp>
        <p:nvGrpSpPr>
          <p:cNvPr id="10" name="Group 10"/>
          <p:cNvGrpSpPr>
            <a:grpSpLocks noChangeAspect="1"/>
          </p:cNvGrpSpPr>
          <p:nvPr/>
        </p:nvGrpSpPr>
        <p:grpSpPr>
          <a:xfrm>
            <a:off x="8469692" y="3904253"/>
            <a:ext cx="369918" cy="369918"/>
            <a:chOff x="6705600" y="1371600"/>
            <a:chExt cx="10972800" cy="10972800"/>
          </a:xfrm>
        </p:grpSpPr>
        <p:sp>
          <p:nvSpPr>
            <p:cNvPr id="11" name="Freeform 11"/>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sp>
        <p:nvSpPr>
          <p:cNvPr id="12" name="TextBox 12"/>
          <p:cNvSpPr txBox="1"/>
          <p:nvPr/>
        </p:nvSpPr>
        <p:spPr>
          <a:xfrm>
            <a:off x="9054139" y="2276464"/>
            <a:ext cx="5260448" cy="480038"/>
          </a:xfrm>
          <a:prstGeom prst="rect">
            <a:avLst/>
          </a:prstGeom>
        </p:spPr>
        <p:txBody>
          <a:bodyPr lIns="0" tIns="0" rIns="0" bIns="0" rtlCol="0" anchor="t">
            <a:spAutoFit/>
          </a:bodyPr>
          <a:lstStyle/>
          <a:p>
            <a:pPr algn="just">
              <a:lnSpc>
                <a:spcPts val="3630"/>
              </a:lnSpc>
            </a:pPr>
            <a:r>
              <a:rPr lang="en-US" sz="3300" spc="105">
                <a:solidFill>
                  <a:srgbClr val="000000"/>
                </a:solidFill>
                <a:latin typeface="Open Sauce Medium"/>
              </a:rPr>
              <a:t>Latar Belakang</a:t>
            </a:r>
          </a:p>
        </p:txBody>
      </p:sp>
      <p:sp>
        <p:nvSpPr>
          <p:cNvPr id="13" name="TextBox 13"/>
          <p:cNvSpPr txBox="1"/>
          <p:nvPr/>
        </p:nvSpPr>
        <p:spPr>
          <a:xfrm>
            <a:off x="9006514" y="3858719"/>
            <a:ext cx="5260448" cy="480038"/>
          </a:xfrm>
          <a:prstGeom prst="rect">
            <a:avLst/>
          </a:prstGeom>
        </p:spPr>
        <p:txBody>
          <a:bodyPr lIns="0" tIns="0" rIns="0" bIns="0" rtlCol="0" anchor="t">
            <a:spAutoFit/>
          </a:bodyPr>
          <a:lstStyle/>
          <a:p>
            <a:pPr algn="just">
              <a:lnSpc>
                <a:spcPts val="3630"/>
              </a:lnSpc>
            </a:pPr>
            <a:r>
              <a:rPr lang="en-US" sz="3300" spc="105">
                <a:solidFill>
                  <a:srgbClr val="000000"/>
                </a:solidFill>
                <a:latin typeface="Open Sauce Medium"/>
              </a:rPr>
              <a:t>Rumusan Masalah</a:t>
            </a:r>
          </a:p>
        </p:txBody>
      </p:sp>
      <p:grpSp>
        <p:nvGrpSpPr>
          <p:cNvPr id="14" name="Group 14"/>
          <p:cNvGrpSpPr>
            <a:grpSpLocks noChangeAspect="1"/>
          </p:cNvGrpSpPr>
          <p:nvPr/>
        </p:nvGrpSpPr>
        <p:grpSpPr>
          <a:xfrm>
            <a:off x="8469692" y="5539544"/>
            <a:ext cx="369918" cy="369918"/>
            <a:chOff x="6705600" y="1371600"/>
            <a:chExt cx="10972800" cy="10972800"/>
          </a:xfrm>
        </p:grpSpPr>
        <p:sp>
          <p:nvSpPr>
            <p:cNvPr id="15" name="Freeform 15"/>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sp>
        <p:nvSpPr>
          <p:cNvPr id="16" name="TextBox 16"/>
          <p:cNvSpPr txBox="1"/>
          <p:nvPr/>
        </p:nvSpPr>
        <p:spPr>
          <a:xfrm>
            <a:off x="9006514" y="5494009"/>
            <a:ext cx="5260448" cy="480038"/>
          </a:xfrm>
          <a:prstGeom prst="rect">
            <a:avLst/>
          </a:prstGeom>
        </p:spPr>
        <p:txBody>
          <a:bodyPr lIns="0" tIns="0" rIns="0" bIns="0" rtlCol="0" anchor="t">
            <a:spAutoFit/>
          </a:bodyPr>
          <a:lstStyle/>
          <a:p>
            <a:pPr algn="just">
              <a:lnSpc>
                <a:spcPts val="3630"/>
              </a:lnSpc>
            </a:pPr>
            <a:r>
              <a:rPr lang="en-US" sz="3300" spc="105">
                <a:solidFill>
                  <a:srgbClr val="000000"/>
                </a:solidFill>
                <a:latin typeface="Open Sauce Medium"/>
              </a:rPr>
              <a:t>Batasan Masalah</a:t>
            </a:r>
          </a:p>
        </p:txBody>
      </p:sp>
      <p:sp>
        <p:nvSpPr>
          <p:cNvPr id="17" name="TextBox 17"/>
          <p:cNvSpPr txBox="1"/>
          <p:nvPr/>
        </p:nvSpPr>
        <p:spPr>
          <a:xfrm>
            <a:off x="3032253" y="2672868"/>
            <a:ext cx="4436512" cy="711177"/>
          </a:xfrm>
          <a:prstGeom prst="rect">
            <a:avLst/>
          </a:prstGeom>
        </p:spPr>
        <p:txBody>
          <a:bodyPr lIns="0" tIns="0" rIns="0" bIns="0" rtlCol="0" anchor="t">
            <a:spAutoFit/>
          </a:bodyPr>
          <a:lstStyle/>
          <a:p>
            <a:pPr>
              <a:lnSpc>
                <a:spcPts val="5499"/>
              </a:lnSpc>
            </a:pPr>
            <a:r>
              <a:rPr lang="en-US" sz="4999" spc="159">
                <a:solidFill>
                  <a:srgbClr val="000000"/>
                </a:solidFill>
                <a:latin typeface="Days"/>
              </a:rPr>
              <a:t>BAB 1</a:t>
            </a:r>
          </a:p>
        </p:txBody>
      </p:sp>
      <p:sp>
        <p:nvSpPr>
          <p:cNvPr id="18" name="AutoShape 18"/>
          <p:cNvSpPr/>
          <p:nvPr/>
        </p:nvSpPr>
        <p:spPr>
          <a:xfrm flipH="1" flipV="1">
            <a:off x="-7687792" y="4439071"/>
            <a:ext cx="15156557" cy="0"/>
          </a:xfrm>
          <a:prstGeom prst="line">
            <a:avLst/>
          </a:prstGeom>
          <a:ln w="76200" cap="flat">
            <a:solidFill>
              <a:srgbClr val="C23A97"/>
            </a:solidFill>
            <a:prstDash val="solid"/>
            <a:headEnd type="none" w="sm" len="sm"/>
            <a:tailEnd type="none" w="sm" len="sm"/>
          </a:ln>
        </p:spPr>
      </p:sp>
      <p:grpSp>
        <p:nvGrpSpPr>
          <p:cNvPr id="19" name="Group 19"/>
          <p:cNvGrpSpPr>
            <a:grpSpLocks noChangeAspect="1"/>
          </p:cNvGrpSpPr>
          <p:nvPr/>
        </p:nvGrpSpPr>
        <p:grpSpPr>
          <a:xfrm>
            <a:off x="8469692" y="7036270"/>
            <a:ext cx="369918" cy="369918"/>
            <a:chOff x="6705600" y="1371600"/>
            <a:chExt cx="10972800" cy="10972800"/>
          </a:xfrm>
        </p:grpSpPr>
        <p:sp>
          <p:nvSpPr>
            <p:cNvPr id="20" name="Freeform 20"/>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sp>
        <p:nvSpPr>
          <p:cNvPr id="21" name="TextBox 21"/>
          <p:cNvSpPr txBox="1"/>
          <p:nvPr/>
        </p:nvSpPr>
        <p:spPr>
          <a:xfrm>
            <a:off x="9054139" y="7055320"/>
            <a:ext cx="5260448" cy="480038"/>
          </a:xfrm>
          <a:prstGeom prst="rect">
            <a:avLst/>
          </a:prstGeom>
        </p:spPr>
        <p:txBody>
          <a:bodyPr lIns="0" tIns="0" rIns="0" bIns="0" rtlCol="0" anchor="t">
            <a:spAutoFit/>
          </a:bodyPr>
          <a:lstStyle/>
          <a:p>
            <a:pPr algn="just">
              <a:lnSpc>
                <a:spcPts val="3630"/>
              </a:lnSpc>
            </a:pPr>
            <a:r>
              <a:rPr lang="en-US" sz="3300" spc="105">
                <a:solidFill>
                  <a:srgbClr val="000000"/>
                </a:solidFill>
                <a:latin typeface="Open Sauce Medium"/>
              </a:rPr>
              <a:t>Tujuan</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a:stretch>
          </a:blipFill>
        </p:spPr>
      </p:sp>
      <p:sp>
        <p:nvSpPr>
          <p:cNvPr id="3" name="Freeform 3"/>
          <p:cNvSpPr/>
          <p:nvPr/>
        </p:nvSpPr>
        <p:spPr>
          <a:xfrm>
            <a:off x="2387967" y="1028700"/>
            <a:ext cx="324049" cy="402318"/>
          </a:xfrm>
          <a:custGeom>
            <a:avLst/>
            <a:gdLst/>
            <a:ahLst/>
            <a:cxnLst/>
            <a:rect l="l" t="t" r="r" b="b"/>
            <a:pathLst>
              <a:path w="324049" h="402318">
                <a:moveTo>
                  <a:pt x="0" y="0"/>
                </a:moveTo>
                <a:lnTo>
                  <a:pt x="324049" y="0"/>
                </a:lnTo>
                <a:lnTo>
                  <a:pt x="324049" y="402318"/>
                </a:lnTo>
                <a:lnTo>
                  <a:pt x="0" y="4023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2959861" y="971550"/>
            <a:ext cx="3184003" cy="479092"/>
          </a:xfrm>
          <a:prstGeom prst="rect">
            <a:avLst/>
          </a:prstGeom>
        </p:spPr>
        <p:txBody>
          <a:bodyPr lIns="0" tIns="0" rIns="0" bIns="0" rtlCol="0" anchor="t">
            <a:spAutoFit/>
          </a:bodyPr>
          <a:lstStyle/>
          <a:p>
            <a:pPr>
              <a:lnSpc>
                <a:spcPts val="3068"/>
              </a:lnSpc>
            </a:pPr>
            <a:r>
              <a:rPr lang="en-US" sz="2789" spc="209">
                <a:solidFill>
                  <a:srgbClr val="FFFFFF"/>
                </a:solidFill>
                <a:latin typeface="Agrandir Narrow Bold"/>
              </a:rPr>
              <a:t>III RKS Echo</a:t>
            </a:r>
          </a:p>
        </p:txBody>
      </p:sp>
      <p:sp>
        <p:nvSpPr>
          <p:cNvPr id="5" name="TextBox 5"/>
          <p:cNvSpPr txBox="1"/>
          <p:nvPr/>
        </p:nvSpPr>
        <p:spPr>
          <a:xfrm rot="-5400000">
            <a:off x="-3010670" y="4990464"/>
            <a:ext cx="8028441" cy="507233"/>
          </a:xfrm>
          <a:prstGeom prst="rect">
            <a:avLst/>
          </a:prstGeom>
        </p:spPr>
        <p:txBody>
          <a:bodyPr lIns="0" tIns="0" rIns="0" bIns="0" rtlCol="0" anchor="t">
            <a:spAutoFit/>
          </a:bodyPr>
          <a:lstStyle/>
          <a:p>
            <a:pPr>
              <a:lnSpc>
                <a:spcPts val="1870"/>
              </a:lnSpc>
            </a:pPr>
            <a:r>
              <a:rPr lang="en-US" sz="1700" spc="144">
                <a:solidFill>
                  <a:srgbClr val="FFFFFF"/>
                </a:solidFill>
                <a:latin typeface="Agrandir Narrow Bold"/>
              </a:rPr>
              <a:t>Implementasi Membangun Secure Application Image File Sharing dengan Metode Pre Shared Key berbasis website </a:t>
            </a:r>
          </a:p>
        </p:txBody>
      </p:sp>
      <p:sp>
        <p:nvSpPr>
          <p:cNvPr id="6" name="AutoShape 6"/>
          <p:cNvSpPr/>
          <p:nvPr/>
        </p:nvSpPr>
        <p:spPr>
          <a:xfrm flipV="1">
            <a:off x="1637793" y="-386531"/>
            <a:ext cx="0" cy="11126024"/>
          </a:xfrm>
          <a:prstGeom prst="line">
            <a:avLst/>
          </a:prstGeom>
          <a:ln w="38100" cap="flat">
            <a:solidFill>
              <a:srgbClr val="F5F5F5"/>
            </a:solidFill>
            <a:prstDash val="solid"/>
            <a:headEnd type="none" w="sm" len="sm"/>
            <a:tailEnd type="none" w="sm" len="sm"/>
          </a:ln>
        </p:spPr>
      </p:sp>
      <p:grpSp>
        <p:nvGrpSpPr>
          <p:cNvPr id="7" name="Group 7"/>
          <p:cNvGrpSpPr/>
          <p:nvPr/>
        </p:nvGrpSpPr>
        <p:grpSpPr>
          <a:xfrm>
            <a:off x="7772566" y="2736522"/>
            <a:ext cx="8850473" cy="1721178"/>
            <a:chOff x="0" y="0"/>
            <a:chExt cx="2330989" cy="453314"/>
          </a:xfrm>
        </p:grpSpPr>
        <p:sp>
          <p:nvSpPr>
            <p:cNvPr id="8" name="Freeform 8"/>
            <p:cNvSpPr/>
            <p:nvPr/>
          </p:nvSpPr>
          <p:spPr>
            <a:xfrm>
              <a:off x="0" y="0"/>
              <a:ext cx="2330989" cy="453314"/>
            </a:xfrm>
            <a:custGeom>
              <a:avLst/>
              <a:gdLst/>
              <a:ahLst/>
              <a:cxnLst/>
              <a:rect l="l" t="t" r="r" b="b"/>
              <a:pathLst>
                <a:path w="2330989" h="453314">
                  <a:moveTo>
                    <a:pt x="0" y="0"/>
                  </a:moveTo>
                  <a:lnTo>
                    <a:pt x="2330989" y="0"/>
                  </a:lnTo>
                  <a:lnTo>
                    <a:pt x="2330989" y="453314"/>
                  </a:lnTo>
                  <a:lnTo>
                    <a:pt x="0" y="453314"/>
                  </a:lnTo>
                  <a:close/>
                </a:path>
              </a:pathLst>
            </a:custGeom>
            <a:solidFill>
              <a:srgbClr val="000000">
                <a:alpha val="0"/>
              </a:srgbClr>
            </a:solidFill>
            <a:ln w="38100" cap="sq">
              <a:solidFill>
                <a:srgbClr val="F5F5F5"/>
              </a:solidFill>
              <a:prstDash val="solid"/>
              <a:miter/>
            </a:ln>
          </p:spPr>
        </p:sp>
        <p:sp>
          <p:nvSpPr>
            <p:cNvPr id="9" name="TextBox 9"/>
            <p:cNvSpPr txBox="1"/>
            <p:nvPr/>
          </p:nvSpPr>
          <p:spPr>
            <a:xfrm>
              <a:off x="0" y="-28575"/>
              <a:ext cx="2330989" cy="481889"/>
            </a:xfrm>
            <a:prstGeom prst="rect">
              <a:avLst/>
            </a:prstGeom>
          </p:spPr>
          <p:txBody>
            <a:bodyPr lIns="50800" tIns="50800" rIns="50800" bIns="50800" rtlCol="0" anchor="ctr"/>
            <a:lstStyle/>
            <a:p>
              <a:pPr algn="ctr">
                <a:lnSpc>
                  <a:spcPts val="1869"/>
                </a:lnSpc>
              </a:pPr>
              <a:endParaRPr/>
            </a:p>
          </p:txBody>
        </p:sp>
      </p:grpSp>
      <p:sp>
        <p:nvSpPr>
          <p:cNvPr id="10" name="TextBox 10"/>
          <p:cNvSpPr txBox="1"/>
          <p:nvPr/>
        </p:nvSpPr>
        <p:spPr>
          <a:xfrm>
            <a:off x="7772566" y="3020846"/>
            <a:ext cx="8584046" cy="1201645"/>
          </a:xfrm>
          <a:prstGeom prst="rect">
            <a:avLst/>
          </a:prstGeom>
        </p:spPr>
        <p:txBody>
          <a:bodyPr lIns="0" tIns="0" rIns="0" bIns="0" rtlCol="0" anchor="t">
            <a:spAutoFit/>
          </a:bodyPr>
          <a:lstStyle/>
          <a:p>
            <a:pPr algn="r">
              <a:lnSpc>
                <a:spcPts val="9212"/>
              </a:lnSpc>
            </a:pPr>
            <a:r>
              <a:rPr lang="en-US" sz="8374" spc="334">
                <a:solidFill>
                  <a:srgbClr val="FFFFFF"/>
                </a:solidFill>
                <a:latin typeface="Open Sauce Medium"/>
              </a:rPr>
              <a:t>KESIMPULAN</a:t>
            </a:r>
          </a:p>
        </p:txBody>
      </p:sp>
      <p:sp>
        <p:nvSpPr>
          <p:cNvPr id="11" name="TextBox 11"/>
          <p:cNvSpPr txBox="1"/>
          <p:nvPr/>
        </p:nvSpPr>
        <p:spPr>
          <a:xfrm>
            <a:off x="7772566" y="4838700"/>
            <a:ext cx="8850473" cy="4375054"/>
          </a:xfrm>
          <a:prstGeom prst="rect">
            <a:avLst/>
          </a:prstGeom>
        </p:spPr>
        <p:txBody>
          <a:bodyPr lIns="0" tIns="0" rIns="0" bIns="0" rtlCol="0" anchor="t">
            <a:spAutoFit/>
          </a:bodyPr>
          <a:lstStyle/>
          <a:p>
            <a:pPr algn="just">
              <a:lnSpc>
                <a:spcPts val="2046"/>
              </a:lnSpc>
            </a:pPr>
            <a:r>
              <a:rPr lang="en-US" sz="1860" spc="158">
                <a:solidFill>
                  <a:srgbClr val="FFFFFF"/>
                </a:solidFill>
                <a:latin typeface="Open Sauce"/>
              </a:rPr>
              <a:t>Penggunaan Node.js sebagai framework pengembangan memberikan keunggulan dalam hal kinerja dan skalabilitas aplikasi. Node.js memungkinkan pengembang untuk membuat aplikasi berkinerja tinggi dengan mudah.</a:t>
            </a:r>
          </a:p>
          <a:p>
            <a:pPr algn="just">
              <a:lnSpc>
                <a:spcPts val="2046"/>
              </a:lnSpc>
            </a:pPr>
            <a:endParaRPr lang="en-US" sz="1860" spc="158">
              <a:solidFill>
                <a:srgbClr val="FFFFFF"/>
              </a:solidFill>
              <a:latin typeface="Open Sauce"/>
            </a:endParaRPr>
          </a:p>
          <a:p>
            <a:pPr algn="just">
              <a:lnSpc>
                <a:spcPts val="2046"/>
              </a:lnSpc>
            </a:pPr>
            <a:r>
              <a:rPr lang="en-US" sz="1860" spc="158">
                <a:solidFill>
                  <a:srgbClr val="FFFFFF"/>
                </a:solidFill>
                <a:latin typeface="Open Sauce"/>
              </a:rPr>
              <a:t>Pilihan penggunaan database MongoDB juga memberikan keuntungan dalam hal penyimpanan data yang terstruktur dan skalabilitas horizontal. MongoDB dapat menangani volume data yang besar dengan efisien, sekaligus menyediakan fitur keamanan yang dapat diandalkan untuk melindungi integritas dan kerahasiaan file yang ditransfer.</a:t>
            </a:r>
          </a:p>
          <a:p>
            <a:pPr algn="just">
              <a:lnSpc>
                <a:spcPts val="2046"/>
              </a:lnSpc>
            </a:pPr>
            <a:endParaRPr lang="en-US" sz="1860" spc="158">
              <a:solidFill>
                <a:srgbClr val="FFFFFF"/>
              </a:solidFill>
              <a:latin typeface="Open Sauce"/>
            </a:endParaRPr>
          </a:p>
          <a:p>
            <a:pPr algn="just">
              <a:lnSpc>
                <a:spcPts val="2046"/>
              </a:lnSpc>
            </a:pPr>
            <a:r>
              <a:rPr lang="en-US" sz="1860" spc="158">
                <a:solidFill>
                  <a:srgbClr val="FFFFFF"/>
                </a:solidFill>
                <a:latin typeface="Open Sauce"/>
              </a:rPr>
              <a:t>Aplikasi ini memastikan keamanan transfer file dengan menerapkan protokol keamanan yang kuat, termasuk enkripsi data selama proses transfer. Hal ini memberikan keyakinan kepada pengguna bahwa file yang mereka kirimkan atau terima aman dari ancaman keamanan.</a:t>
            </a:r>
          </a:p>
        </p:txBody>
      </p:sp>
    </p:spTree>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a:stretch>
          </a:blipFill>
        </p:spPr>
      </p:sp>
      <p:sp>
        <p:nvSpPr>
          <p:cNvPr id="3" name="Freeform 3"/>
          <p:cNvSpPr/>
          <p:nvPr/>
        </p:nvSpPr>
        <p:spPr>
          <a:xfrm>
            <a:off x="2387967" y="1028700"/>
            <a:ext cx="324049" cy="402318"/>
          </a:xfrm>
          <a:custGeom>
            <a:avLst/>
            <a:gdLst/>
            <a:ahLst/>
            <a:cxnLst/>
            <a:rect l="l" t="t" r="r" b="b"/>
            <a:pathLst>
              <a:path w="324049" h="402318">
                <a:moveTo>
                  <a:pt x="0" y="0"/>
                </a:moveTo>
                <a:lnTo>
                  <a:pt x="324049" y="0"/>
                </a:lnTo>
                <a:lnTo>
                  <a:pt x="324049" y="402318"/>
                </a:lnTo>
                <a:lnTo>
                  <a:pt x="0" y="4023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2959861" y="971550"/>
            <a:ext cx="3184003" cy="479092"/>
          </a:xfrm>
          <a:prstGeom prst="rect">
            <a:avLst/>
          </a:prstGeom>
        </p:spPr>
        <p:txBody>
          <a:bodyPr lIns="0" tIns="0" rIns="0" bIns="0" rtlCol="0" anchor="t">
            <a:spAutoFit/>
          </a:bodyPr>
          <a:lstStyle/>
          <a:p>
            <a:pPr>
              <a:lnSpc>
                <a:spcPts val="3068"/>
              </a:lnSpc>
            </a:pPr>
            <a:r>
              <a:rPr lang="en-US" sz="2789" spc="209">
                <a:solidFill>
                  <a:srgbClr val="FFFFFF"/>
                </a:solidFill>
                <a:latin typeface="Agrandir Narrow Bold"/>
              </a:rPr>
              <a:t>III RKS Echo</a:t>
            </a:r>
          </a:p>
        </p:txBody>
      </p:sp>
      <p:sp>
        <p:nvSpPr>
          <p:cNvPr id="5" name="TextBox 5"/>
          <p:cNvSpPr txBox="1"/>
          <p:nvPr/>
        </p:nvSpPr>
        <p:spPr>
          <a:xfrm rot="-5400000">
            <a:off x="-3010670" y="4990464"/>
            <a:ext cx="8028441" cy="507233"/>
          </a:xfrm>
          <a:prstGeom prst="rect">
            <a:avLst/>
          </a:prstGeom>
        </p:spPr>
        <p:txBody>
          <a:bodyPr lIns="0" tIns="0" rIns="0" bIns="0" rtlCol="0" anchor="t">
            <a:spAutoFit/>
          </a:bodyPr>
          <a:lstStyle/>
          <a:p>
            <a:pPr>
              <a:lnSpc>
                <a:spcPts val="1870"/>
              </a:lnSpc>
            </a:pPr>
            <a:r>
              <a:rPr lang="en-US" sz="1700" spc="144">
                <a:solidFill>
                  <a:srgbClr val="FFFFFF"/>
                </a:solidFill>
                <a:latin typeface="Agrandir Narrow Bold"/>
              </a:rPr>
              <a:t>Implementasi Membangun Secure Application Image File Sharing dengan Metode Pre Shared Key berbasis website </a:t>
            </a:r>
          </a:p>
        </p:txBody>
      </p:sp>
      <p:sp>
        <p:nvSpPr>
          <p:cNvPr id="6" name="AutoShape 6"/>
          <p:cNvSpPr/>
          <p:nvPr/>
        </p:nvSpPr>
        <p:spPr>
          <a:xfrm flipV="1">
            <a:off x="1637793" y="-386531"/>
            <a:ext cx="0" cy="11126024"/>
          </a:xfrm>
          <a:prstGeom prst="line">
            <a:avLst/>
          </a:prstGeom>
          <a:ln w="38100" cap="flat">
            <a:solidFill>
              <a:srgbClr val="F5F5F5"/>
            </a:solidFill>
            <a:prstDash val="solid"/>
            <a:headEnd type="none" w="sm" len="sm"/>
            <a:tailEnd type="none" w="sm" len="sm"/>
          </a:ln>
        </p:spPr>
      </p:sp>
      <p:grpSp>
        <p:nvGrpSpPr>
          <p:cNvPr id="7" name="Group 7"/>
          <p:cNvGrpSpPr/>
          <p:nvPr/>
        </p:nvGrpSpPr>
        <p:grpSpPr>
          <a:xfrm>
            <a:off x="12064589" y="2736522"/>
            <a:ext cx="4558450" cy="1721178"/>
            <a:chOff x="0" y="0"/>
            <a:chExt cx="1200579" cy="453314"/>
          </a:xfrm>
        </p:grpSpPr>
        <p:sp>
          <p:nvSpPr>
            <p:cNvPr id="8" name="Freeform 8"/>
            <p:cNvSpPr/>
            <p:nvPr/>
          </p:nvSpPr>
          <p:spPr>
            <a:xfrm>
              <a:off x="0" y="0"/>
              <a:ext cx="1200579" cy="453314"/>
            </a:xfrm>
            <a:custGeom>
              <a:avLst/>
              <a:gdLst/>
              <a:ahLst/>
              <a:cxnLst/>
              <a:rect l="l" t="t" r="r" b="b"/>
              <a:pathLst>
                <a:path w="1200579" h="453314">
                  <a:moveTo>
                    <a:pt x="0" y="0"/>
                  </a:moveTo>
                  <a:lnTo>
                    <a:pt x="1200579" y="0"/>
                  </a:lnTo>
                  <a:lnTo>
                    <a:pt x="1200579" y="453314"/>
                  </a:lnTo>
                  <a:lnTo>
                    <a:pt x="0" y="453314"/>
                  </a:lnTo>
                  <a:close/>
                </a:path>
              </a:pathLst>
            </a:custGeom>
            <a:solidFill>
              <a:srgbClr val="000000">
                <a:alpha val="0"/>
              </a:srgbClr>
            </a:solidFill>
            <a:ln w="38100" cap="sq">
              <a:solidFill>
                <a:srgbClr val="F5F5F5"/>
              </a:solidFill>
              <a:prstDash val="solid"/>
              <a:miter/>
            </a:ln>
          </p:spPr>
        </p:sp>
        <p:sp>
          <p:nvSpPr>
            <p:cNvPr id="9" name="TextBox 9"/>
            <p:cNvSpPr txBox="1"/>
            <p:nvPr/>
          </p:nvSpPr>
          <p:spPr>
            <a:xfrm>
              <a:off x="0" y="-28575"/>
              <a:ext cx="1200579" cy="481889"/>
            </a:xfrm>
            <a:prstGeom prst="rect">
              <a:avLst/>
            </a:prstGeom>
          </p:spPr>
          <p:txBody>
            <a:bodyPr lIns="50800" tIns="50800" rIns="50800" bIns="50800" rtlCol="0" anchor="ctr"/>
            <a:lstStyle/>
            <a:p>
              <a:pPr algn="ctr">
                <a:lnSpc>
                  <a:spcPts val="1869"/>
                </a:lnSpc>
              </a:pPr>
              <a:endParaRPr/>
            </a:p>
          </p:txBody>
        </p:sp>
      </p:grpSp>
      <p:sp>
        <p:nvSpPr>
          <p:cNvPr id="10" name="TextBox 10"/>
          <p:cNvSpPr txBox="1"/>
          <p:nvPr/>
        </p:nvSpPr>
        <p:spPr>
          <a:xfrm>
            <a:off x="7772566" y="3020846"/>
            <a:ext cx="8584046" cy="1201645"/>
          </a:xfrm>
          <a:prstGeom prst="rect">
            <a:avLst/>
          </a:prstGeom>
        </p:spPr>
        <p:txBody>
          <a:bodyPr lIns="0" tIns="0" rIns="0" bIns="0" rtlCol="0" anchor="t">
            <a:spAutoFit/>
          </a:bodyPr>
          <a:lstStyle/>
          <a:p>
            <a:pPr algn="r">
              <a:lnSpc>
                <a:spcPts val="9212"/>
              </a:lnSpc>
            </a:pPr>
            <a:r>
              <a:rPr lang="en-US" sz="8374" spc="334">
                <a:solidFill>
                  <a:srgbClr val="FFFFFF"/>
                </a:solidFill>
                <a:latin typeface="Open Sauce Medium"/>
              </a:rPr>
              <a:t>SARAN</a:t>
            </a:r>
          </a:p>
        </p:txBody>
      </p:sp>
      <p:sp>
        <p:nvSpPr>
          <p:cNvPr id="11" name="TextBox 11"/>
          <p:cNvSpPr txBox="1"/>
          <p:nvPr/>
        </p:nvSpPr>
        <p:spPr>
          <a:xfrm>
            <a:off x="9144000" y="5162550"/>
            <a:ext cx="7479040" cy="1290013"/>
          </a:xfrm>
          <a:prstGeom prst="rect">
            <a:avLst/>
          </a:prstGeom>
        </p:spPr>
        <p:txBody>
          <a:bodyPr lIns="0" tIns="0" rIns="0" bIns="0" rtlCol="0" anchor="t">
            <a:spAutoFit/>
          </a:bodyPr>
          <a:lstStyle/>
          <a:p>
            <a:pPr algn="just">
              <a:lnSpc>
                <a:spcPts val="2046"/>
              </a:lnSpc>
            </a:pPr>
            <a:r>
              <a:rPr lang="en-US" sz="1860" spc="158">
                <a:solidFill>
                  <a:srgbClr val="FFFFFF"/>
                </a:solidFill>
                <a:latin typeface="Open Sauce"/>
              </a:rPr>
              <a:t>Dalam pengembangan aplikasi secure transfer file ini, penting untuk terus memperbarui keamanan sistem secara berkala dan mengikuti perkembangan terbaru dalam keamanan informasi. </a:t>
            </a:r>
          </a:p>
          <a:p>
            <a:pPr algn="r">
              <a:lnSpc>
                <a:spcPts val="2046"/>
              </a:lnSpc>
            </a:pPr>
            <a:endParaRPr lang="en-US" sz="1860" spc="158">
              <a:solidFill>
                <a:srgbClr val="FFFFFF"/>
              </a:solidFill>
              <a:latin typeface="Open Sauce"/>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a:stretch>
          </a:blipFill>
        </p:spPr>
      </p:sp>
      <p:sp>
        <p:nvSpPr>
          <p:cNvPr id="3" name="Freeform 3"/>
          <p:cNvSpPr/>
          <p:nvPr/>
        </p:nvSpPr>
        <p:spPr>
          <a:xfrm>
            <a:off x="2387967" y="1028700"/>
            <a:ext cx="324049" cy="402318"/>
          </a:xfrm>
          <a:custGeom>
            <a:avLst/>
            <a:gdLst/>
            <a:ahLst/>
            <a:cxnLst/>
            <a:rect l="l" t="t" r="r" b="b"/>
            <a:pathLst>
              <a:path w="324049" h="402318">
                <a:moveTo>
                  <a:pt x="0" y="0"/>
                </a:moveTo>
                <a:lnTo>
                  <a:pt x="324049" y="0"/>
                </a:lnTo>
                <a:lnTo>
                  <a:pt x="324049" y="402318"/>
                </a:lnTo>
                <a:lnTo>
                  <a:pt x="0" y="4023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2959861" y="971550"/>
            <a:ext cx="3184003" cy="479092"/>
          </a:xfrm>
          <a:prstGeom prst="rect">
            <a:avLst/>
          </a:prstGeom>
        </p:spPr>
        <p:txBody>
          <a:bodyPr lIns="0" tIns="0" rIns="0" bIns="0" rtlCol="0" anchor="t">
            <a:spAutoFit/>
          </a:bodyPr>
          <a:lstStyle/>
          <a:p>
            <a:pPr>
              <a:lnSpc>
                <a:spcPts val="3068"/>
              </a:lnSpc>
            </a:pPr>
            <a:r>
              <a:rPr lang="en-US" sz="2789" spc="209">
                <a:solidFill>
                  <a:srgbClr val="FFFFFF"/>
                </a:solidFill>
                <a:latin typeface="Agrandir Narrow Bold"/>
              </a:rPr>
              <a:t>III RKS Echo</a:t>
            </a:r>
          </a:p>
        </p:txBody>
      </p:sp>
      <p:sp>
        <p:nvSpPr>
          <p:cNvPr id="5" name="TextBox 5"/>
          <p:cNvSpPr txBox="1"/>
          <p:nvPr/>
        </p:nvSpPr>
        <p:spPr>
          <a:xfrm rot="-5400000">
            <a:off x="-3010670" y="4990464"/>
            <a:ext cx="8028441" cy="507233"/>
          </a:xfrm>
          <a:prstGeom prst="rect">
            <a:avLst/>
          </a:prstGeom>
        </p:spPr>
        <p:txBody>
          <a:bodyPr lIns="0" tIns="0" rIns="0" bIns="0" rtlCol="0" anchor="t">
            <a:spAutoFit/>
          </a:bodyPr>
          <a:lstStyle/>
          <a:p>
            <a:pPr>
              <a:lnSpc>
                <a:spcPts val="1870"/>
              </a:lnSpc>
            </a:pPr>
            <a:r>
              <a:rPr lang="en-US" sz="1700" spc="144">
                <a:solidFill>
                  <a:srgbClr val="FFFFFF"/>
                </a:solidFill>
                <a:latin typeface="Agrandir Narrow Bold"/>
              </a:rPr>
              <a:t>Implementasi Membangun Secure Application Image File Sharing dengan Metode Pre Shared Key berbasis website </a:t>
            </a:r>
          </a:p>
        </p:txBody>
      </p:sp>
      <p:sp>
        <p:nvSpPr>
          <p:cNvPr id="6" name="AutoShape 6"/>
          <p:cNvSpPr/>
          <p:nvPr/>
        </p:nvSpPr>
        <p:spPr>
          <a:xfrm flipV="1">
            <a:off x="1637793" y="-386531"/>
            <a:ext cx="0" cy="11126024"/>
          </a:xfrm>
          <a:prstGeom prst="line">
            <a:avLst/>
          </a:prstGeom>
          <a:ln w="38100" cap="flat">
            <a:solidFill>
              <a:srgbClr val="F5F5F5"/>
            </a:solidFill>
            <a:prstDash val="solid"/>
            <a:headEnd type="none" w="sm" len="sm"/>
            <a:tailEnd type="none" w="sm" len="sm"/>
          </a:ln>
        </p:spPr>
      </p:sp>
      <p:grpSp>
        <p:nvGrpSpPr>
          <p:cNvPr id="7" name="Group 7"/>
          <p:cNvGrpSpPr/>
          <p:nvPr/>
        </p:nvGrpSpPr>
        <p:grpSpPr>
          <a:xfrm>
            <a:off x="8225683" y="2612047"/>
            <a:ext cx="8397357" cy="2055203"/>
            <a:chOff x="0" y="0"/>
            <a:chExt cx="2211650" cy="541288"/>
          </a:xfrm>
        </p:grpSpPr>
        <p:sp>
          <p:nvSpPr>
            <p:cNvPr id="8" name="Freeform 8"/>
            <p:cNvSpPr/>
            <p:nvPr/>
          </p:nvSpPr>
          <p:spPr>
            <a:xfrm>
              <a:off x="0" y="0"/>
              <a:ext cx="2211649" cy="541288"/>
            </a:xfrm>
            <a:custGeom>
              <a:avLst/>
              <a:gdLst/>
              <a:ahLst/>
              <a:cxnLst/>
              <a:rect l="l" t="t" r="r" b="b"/>
              <a:pathLst>
                <a:path w="2211649" h="541288">
                  <a:moveTo>
                    <a:pt x="0" y="0"/>
                  </a:moveTo>
                  <a:lnTo>
                    <a:pt x="2211649" y="0"/>
                  </a:lnTo>
                  <a:lnTo>
                    <a:pt x="2211649" y="541288"/>
                  </a:lnTo>
                  <a:lnTo>
                    <a:pt x="0" y="541288"/>
                  </a:lnTo>
                  <a:close/>
                </a:path>
              </a:pathLst>
            </a:custGeom>
            <a:solidFill>
              <a:srgbClr val="000000">
                <a:alpha val="0"/>
              </a:srgbClr>
            </a:solidFill>
            <a:ln w="38100" cap="sq">
              <a:solidFill>
                <a:srgbClr val="F5F5F5"/>
              </a:solidFill>
              <a:prstDash val="solid"/>
              <a:miter/>
            </a:ln>
          </p:spPr>
        </p:sp>
        <p:sp>
          <p:nvSpPr>
            <p:cNvPr id="9" name="TextBox 9"/>
            <p:cNvSpPr txBox="1"/>
            <p:nvPr/>
          </p:nvSpPr>
          <p:spPr>
            <a:xfrm>
              <a:off x="0" y="-28575"/>
              <a:ext cx="2211650" cy="569863"/>
            </a:xfrm>
            <a:prstGeom prst="rect">
              <a:avLst/>
            </a:prstGeom>
          </p:spPr>
          <p:txBody>
            <a:bodyPr lIns="50800" tIns="50800" rIns="50800" bIns="50800" rtlCol="0" anchor="ctr"/>
            <a:lstStyle/>
            <a:p>
              <a:pPr algn="ctr">
                <a:lnSpc>
                  <a:spcPts val="1869"/>
                </a:lnSpc>
              </a:pPr>
              <a:endParaRPr/>
            </a:p>
          </p:txBody>
        </p:sp>
      </p:grpSp>
      <p:sp>
        <p:nvSpPr>
          <p:cNvPr id="10" name="TextBox 10"/>
          <p:cNvSpPr txBox="1"/>
          <p:nvPr/>
        </p:nvSpPr>
        <p:spPr>
          <a:xfrm>
            <a:off x="8886154" y="3072119"/>
            <a:ext cx="7239660" cy="1201645"/>
          </a:xfrm>
          <a:prstGeom prst="rect">
            <a:avLst/>
          </a:prstGeom>
        </p:spPr>
        <p:txBody>
          <a:bodyPr lIns="0" tIns="0" rIns="0" bIns="0" rtlCol="0" anchor="t">
            <a:spAutoFit/>
          </a:bodyPr>
          <a:lstStyle/>
          <a:p>
            <a:pPr algn="r">
              <a:lnSpc>
                <a:spcPts val="9212"/>
              </a:lnSpc>
            </a:pPr>
            <a:r>
              <a:rPr lang="en-US" sz="8374" spc="334">
                <a:solidFill>
                  <a:srgbClr val="FFFFFF"/>
                </a:solidFill>
                <a:latin typeface="Open Sauce Medium"/>
              </a:rPr>
              <a:t>THANK YOU</a:t>
            </a:r>
          </a:p>
        </p:txBody>
      </p:sp>
      <p:sp>
        <p:nvSpPr>
          <p:cNvPr id="11" name="Freeform 11"/>
          <p:cNvSpPr/>
          <p:nvPr/>
        </p:nvSpPr>
        <p:spPr>
          <a:xfrm>
            <a:off x="16154924" y="1005008"/>
            <a:ext cx="1104376" cy="1111739"/>
          </a:xfrm>
          <a:custGeom>
            <a:avLst/>
            <a:gdLst/>
            <a:ahLst/>
            <a:cxnLst/>
            <a:rect l="l" t="t" r="r" b="b"/>
            <a:pathLst>
              <a:path w="1104376" h="1111739">
                <a:moveTo>
                  <a:pt x="0" y="0"/>
                </a:moveTo>
                <a:lnTo>
                  <a:pt x="1104376" y="0"/>
                </a:lnTo>
                <a:lnTo>
                  <a:pt x="1104376" y="1111739"/>
                </a:lnTo>
                <a:lnTo>
                  <a:pt x="0" y="1111739"/>
                </a:lnTo>
                <a:lnTo>
                  <a:pt x="0" y="0"/>
                </a:lnTo>
                <a:close/>
              </a:path>
            </a:pathLst>
          </a:custGeom>
          <a:blipFill>
            <a:blip r:embed="rId5"/>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2923865">
            <a:off x="-2984685" y="1184351"/>
            <a:ext cx="15802157" cy="9423832"/>
          </a:xfrm>
          <a:custGeom>
            <a:avLst/>
            <a:gdLst/>
            <a:ahLst/>
            <a:cxnLst/>
            <a:rect l="l" t="t" r="r" b="b"/>
            <a:pathLst>
              <a:path w="15802157" h="9423832">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5400000">
            <a:off x="8046708" y="385825"/>
            <a:ext cx="11245538" cy="9778557"/>
            <a:chOff x="0" y="0"/>
            <a:chExt cx="2961788" cy="2575423"/>
          </a:xfrm>
        </p:grpSpPr>
        <p:sp>
          <p:nvSpPr>
            <p:cNvPr id="4" name="Freeform 4"/>
            <p:cNvSpPr/>
            <p:nvPr/>
          </p:nvSpPr>
          <p:spPr>
            <a:xfrm>
              <a:off x="0" y="0"/>
              <a:ext cx="2961788" cy="2575422"/>
            </a:xfrm>
            <a:custGeom>
              <a:avLst/>
              <a:gdLst/>
              <a:ahLst/>
              <a:cxnLst/>
              <a:rect l="l" t="t" r="r" b="b"/>
              <a:pathLst>
                <a:path w="2961788" h="2575422">
                  <a:moveTo>
                    <a:pt x="0" y="0"/>
                  </a:moveTo>
                  <a:lnTo>
                    <a:pt x="2961788" y="0"/>
                  </a:lnTo>
                  <a:lnTo>
                    <a:pt x="2961788" y="2575422"/>
                  </a:lnTo>
                  <a:lnTo>
                    <a:pt x="0" y="2575422"/>
                  </a:lnTo>
                  <a:close/>
                </a:path>
              </a:pathLst>
            </a:custGeom>
            <a:solidFill>
              <a:srgbClr val="192253"/>
            </a:solidFill>
          </p:spPr>
        </p:sp>
        <p:sp>
          <p:nvSpPr>
            <p:cNvPr id="5" name="TextBox 5"/>
            <p:cNvSpPr txBox="1"/>
            <p:nvPr/>
          </p:nvSpPr>
          <p:spPr>
            <a:xfrm>
              <a:off x="0" y="-28575"/>
              <a:ext cx="2961788" cy="2603998"/>
            </a:xfrm>
            <a:prstGeom prst="rect">
              <a:avLst/>
            </a:prstGeom>
          </p:spPr>
          <p:txBody>
            <a:bodyPr lIns="50800" tIns="50800" rIns="50800" bIns="50800" rtlCol="0" anchor="ctr"/>
            <a:lstStyle/>
            <a:p>
              <a:pPr algn="ctr">
                <a:lnSpc>
                  <a:spcPts val="1869"/>
                </a:lnSpc>
              </a:pPr>
              <a:endParaRPr/>
            </a:p>
          </p:txBody>
        </p:sp>
      </p:grpSp>
      <p:sp>
        <p:nvSpPr>
          <p:cNvPr id="6" name="AutoShape 6"/>
          <p:cNvSpPr/>
          <p:nvPr/>
        </p:nvSpPr>
        <p:spPr>
          <a:xfrm flipH="1" flipV="1">
            <a:off x="-488525" y="8289279"/>
            <a:ext cx="15156557" cy="0"/>
          </a:xfrm>
          <a:prstGeom prst="line">
            <a:avLst/>
          </a:prstGeom>
          <a:ln w="76200" cap="flat">
            <a:solidFill>
              <a:srgbClr val="C23A97"/>
            </a:solidFill>
            <a:prstDash val="solid"/>
            <a:headEnd type="none" w="sm" len="sm"/>
            <a:tailEnd type="none" w="sm" len="sm"/>
          </a:ln>
        </p:spPr>
      </p:sp>
      <p:sp>
        <p:nvSpPr>
          <p:cNvPr id="7" name="AutoShape 7"/>
          <p:cNvSpPr/>
          <p:nvPr/>
        </p:nvSpPr>
        <p:spPr>
          <a:xfrm flipH="1">
            <a:off x="10559239" y="2561194"/>
            <a:ext cx="8347436" cy="0"/>
          </a:xfrm>
          <a:prstGeom prst="line">
            <a:avLst/>
          </a:prstGeom>
          <a:ln w="76200" cap="flat">
            <a:solidFill>
              <a:srgbClr val="F5F5F5"/>
            </a:solidFill>
            <a:prstDash val="solid"/>
            <a:headEnd type="none" w="sm" len="sm"/>
            <a:tailEnd type="none" w="sm" len="sm"/>
          </a:ln>
        </p:spPr>
      </p:sp>
      <p:sp>
        <p:nvSpPr>
          <p:cNvPr id="8" name="TextBox 8"/>
          <p:cNvSpPr txBox="1"/>
          <p:nvPr/>
        </p:nvSpPr>
        <p:spPr>
          <a:xfrm>
            <a:off x="10559239" y="3307821"/>
            <a:ext cx="6899678" cy="784115"/>
          </a:xfrm>
          <a:prstGeom prst="rect">
            <a:avLst/>
          </a:prstGeom>
        </p:spPr>
        <p:txBody>
          <a:bodyPr lIns="0" tIns="0" rIns="0" bIns="0" rtlCol="0" anchor="t">
            <a:spAutoFit/>
          </a:bodyPr>
          <a:lstStyle/>
          <a:p>
            <a:pPr algn="just">
              <a:lnSpc>
                <a:spcPts val="6049"/>
              </a:lnSpc>
            </a:pPr>
            <a:r>
              <a:rPr lang="en-US" sz="5499" spc="175">
                <a:solidFill>
                  <a:srgbClr val="FFFFFF"/>
                </a:solidFill>
                <a:latin typeface="Open Sauce Medium"/>
              </a:rPr>
              <a:t>LATAR BELAKANG</a:t>
            </a:r>
          </a:p>
        </p:txBody>
      </p:sp>
      <p:sp>
        <p:nvSpPr>
          <p:cNvPr id="9" name="TextBox 9"/>
          <p:cNvSpPr txBox="1"/>
          <p:nvPr/>
        </p:nvSpPr>
        <p:spPr>
          <a:xfrm>
            <a:off x="10559239" y="4283737"/>
            <a:ext cx="6700061" cy="3651816"/>
          </a:xfrm>
          <a:prstGeom prst="rect">
            <a:avLst/>
          </a:prstGeom>
        </p:spPr>
        <p:txBody>
          <a:bodyPr lIns="0" tIns="0" rIns="0" bIns="0" rtlCol="0" anchor="t">
            <a:spAutoFit/>
          </a:bodyPr>
          <a:lstStyle/>
          <a:p>
            <a:pPr algn="just">
              <a:lnSpc>
                <a:spcPts val="2646"/>
              </a:lnSpc>
            </a:pPr>
            <a:r>
              <a:rPr lang="en-US" sz="1800">
                <a:solidFill>
                  <a:srgbClr val="FFFFFF"/>
                </a:solidFill>
                <a:latin typeface="Open Sauce Light"/>
              </a:rPr>
              <a:t>Aspek penting keamanan siber melibatkan perlindungan terhadap akses tidak sah dan data pribadi, termasuk enkripsi pada resource. Pembagian file daring umumnya digunakan untuk berbagi informasi, dan perlindungan kata sandi dapat meningkatkan keamanan. Dokumen ini membahas rancang bangun aplikasi pembagian file image dengan perlindungan kata sandi, termasuk penambahan algoritma hash untuk keamanan sandi. Harapannya, implementasi ini dapat memenuhi Triad CIA (Confidentiality, Integrity, dan Availability). Validasi input pada file juga dilakukan untuk memastikan kebenaran tipe file image yang dikirim.</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690092" y="2372147"/>
            <a:ext cx="20370072" cy="6018193"/>
            <a:chOff x="0" y="0"/>
            <a:chExt cx="5364957" cy="1585039"/>
          </a:xfrm>
        </p:grpSpPr>
        <p:sp>
          <p:nvSpPr>
            <p:cNvPr id="4" name="Freeform 4"/>
            <p:cNvSpPr/>
            <p:nvPr/>
          </p:nvSpPr>
          <p:spPr>
            <a:xfrm>
              <a:off x="0" y="0"/>
              <a:ext cx="5364957" cy="1585039"/>
            </a:xfrm>
            <a:custGeom>
              <a:avLst/>
              <a:gdLst/>
              <a:ahLst/>
              <a:cxnLst/>
              <a:rect l="l" t="t" r="r" b="b"/>
              <a:pathLst>
                <a:path w="5364957" h="1585039">
                  <a:moveTo>
                    <a:pt x="0" y="0"/>
                  </a:moveTo>
                  <a:lnTo>
                    <a:pt x="5364957" y="0"/>
                  </a:lnTo>
                  <a:lnTo>
                    <a:pt x="5364957" y="1585039"/>
                  </a:lnTo>
                  <a:lnTo>
                    <a:pt x="0" y="1585039"/>
                  </a:lnTo>
                  <a:close/>
                </a:path>
              </a:pathLst>
            </a:custGeom>
            <a:solidFill>
              <a:srgbClr val="F5F5F5"/>
            </a:solidFill>
          </p:spPr>
        </p:sp>
        <p:sp>
          <p:nvSpPr>
            <p:cNvPr id="5" name="TextBox 5"/>
            <p:cNvSpPr txBox="1"/>
            <p:nvPr/>
          </p:nvSpPr>
          <p:spPr>
            <a:xfrm>
              <a:off x="0" y="-28575"/>
              <a:ext cx="5364957" cy="1613614"/>
            </a:xfrm>
            <a:prstGeom prst="rect">
              <a:avLst/>
            </a:prstGeom>
          </p:spPr>
          <p:txBody>
            <a:bodyPr lIns="50800" tIns="50800" rIns="50800" bIns="50800" rtlCol="0" anchor="ctr"/>
            <a:lstStyle/>
            <a:p>
              <a:pPr algn="ctr">
                <a:lnSpc>
                  <a:spcPts val="1869"/>
                </a:lnSpc>
              </a:pPr>
              <a:endParaRPr/>
            </a:p>
          </p:txBody>
        </p:sp>
      </p:grpSp>
      <p:sp>
        <p:nvSpPr>
          <p:cNvPr id="6" name="TextBox 6"/>
          <p:cNvSpPr txBox="1"/>
          <p:nvPr/>
        </p:nvSpPr>
        <p:spPr>
          <a:xfrm>
            <a:off x="1622987" y="3491865"/>
            <a:ext cx="6543672" cy="898037"/>
          </a:xfrm>
          <a:prstGeom prst="rect">
            <a:avLst/>
          </a:prstGeom>
        </p:spPr>
        <p:txBody>
          <a:bodyPr lIns="0" tIns="0" rIns="0" bIns="0" rtlCol="0" anchor="t">
            <a:spAutoFit/>
          </a:bodyPr>
          <a:lstStyle/>
          <a:p>
            <a:pPr algn="r">
              <a:lnSpc>
                <a:spcPts val="6836"/>
              </a:lnSpc>
            </a:pPr>
            <a:r>
              <a:rPr lang="en-US" sz="6215" spc="198">
                <a:solidFill>
                  <a:srgbClr val="000000"/>
                </a:solidFill>
                <a:latin typeface="Days"/>
              </a:rPr>
              <a:t>Rumusan</a:t>
            </a:r>
          </a:p>
        </p:txBody>
      </p:sp>
      <p:sp>
        <p:nvSpPr>
          <p:cNvPr id="7" name="TextBox 7"/>
          <p:cNvSpPr txBox="1"/>
          <p:nvPr/>
        </p:nvSpPr>
        <p:spPr>
          <a:xfrm>
            <a:off x="9144000" y="3387090"/>
            <a:ext cx="7589372" cy="3882922"/>
          </a:xfrm>
          <a:prstGeom prst="rect">
            <a:avLst/>
          </a:prstGeom>
        </p:spPr>
        <p:txBody>
          <a:bodyPr lIns="0" tIns="0" rIns="0" bIns="0" rtlCol="0" anchor="t">
            <a:spAutoFit/>
          </a:bodyPr>
          <a:lstStyle/>
          <a:p>
            <a:pPr marL="496567" lvl="1" indent="-248284">
              <a:lnSpc>
                <a:spcPts val="3380"/>
              </a:lnSpc>
              <a:buFont typeface="Arial"/>
              <a:buChar char="•"/>
            </a:pPr>
            <a:r>
              <a:rPr lang="en-US" sz="2299" dirty="0" err="1">
                <a:solidFill>
                  <a:srgbClr val="000000"/>
                </a:solidFill>
                <a:latin typeface="Open Sauce Light"/>
              </a:rPr>
              <a:t>Bagaimana</a:t>
            </a:r>
            <a:r>
              <a:rPr lang="en-US" sz="2299" dirty="0">
                <a:solidFill>
                  <a:srgbClr val="000000"/>
                </a:solidFill>
                <a:latin typeface="Open Sauce Light"/>
              </a:rPr>
              <a:t> </a:t>
            </a:r>
            <a:r>
              <a:rPr lang="en-US" sz="2299" dirty="0" err="1">
                <a:solidFill>
                  <a:srgbClr val="000000"/>
                </a:solidFill>
                <a:latin typeface="Open Sauce Light"/>
              </a:rPr>
              <a:t>implementasi</a:t>
            </a:r>
            <a:r>
              <a:rPr lang="en-US" sz="2299" dirty="0">
                <a:solidFill>
                  <a:srgbClr val="000000"/>
                </a:solidFill>
                <a:latin typeface="Open Sauce Light"/>
              </a:rPr>
              <a:t> </a:t>
            </a:r>
            <a:r>
              <a:rPr lang="en-US" sz="2299" dirty="0" err="1">
                <a:solidFill>
                  <a:srgbClr val="000000"/>
                </a:solidFill>
                <a:latin typeface="Open Sauce Light"/>
              </a:rPr>
              <a:t>membangun</a:t>
            </a:r>
            <a:r>
              <a:rPr lang="en-US" sz="2299" dirty="0">
                <a:solidFill>
                  <a:srgbClr val="000000"/>
                </a:solidFill>
                <a:latin typeface="Open Sauce Light"/>
              </a:rPr>
              <a:t> </a:t>
            </a:r>
            <a:r>
              <a:rPr lang="en-US" sz="2299" dirty="0" err="1">
                <a:solidFill>
                  <a:srgbClr val="000000"/>
                </a:solidFill>
                <a:latin typeface="Open Sauce Light"/>
              </a:rPr>
              <a:t>keamanan</a:t>
            </a:r>
            <a:r>
              <a:rPr lang="en-US" sz="2299" dirty="0">
                <a:solidFill>
                  <a:srgbClr val="000000"/>
                </a:solidFill>
                <a:latin typeface="Open Sauce Light"/>
              </a:rPr>
              <a:t> </a:t>
            </a:r>
            <a:r>
              <a:rPr lang="en-US" sz="2299" dirty="0" err="1">
                <a:solidFill>
                  <a:srgbClr val="000000"/>
                </a:solidFill>
                <a:latin typeface="Open Sauce Light"/>
              </a:rPr>
              <a:t>dari</a:t>
            </a:r>
            <a:r>
              <a:rPr lang="en-US" sz="2299" dirty="0">
                <a:solidFill>
                  <a:srgbClr val="000000"/>
                </a:solidFill>
                <a:latin typeface="Open Sauce Light"/>
              </a:rPr>
              <a:t> </a:t>
            </a:r>
            <a:r>
              <a:rPr lang="en-US" sz="2299" dirty="0" err="1">
                <a:solidFill>
                  <a:srgbClr val="000000"/>
                </a:solidFill>
                <a:latin typeface="Open Sauce Light"/>
              </a:rPr>
              <a:t>aplikasi</a:t>
            </a:r>
            <a:r>
              <a:rPr lang="en-US" sz="2299" dirty="0">
                <a:solidFill>
                  <a:srgbClr val="000000"/>
                </a:solidFill>
                <a:latin typeface="Open Sauce Light"/>
              </a:rPr>
              <a:t> file image sharing </a:t>
            </a:r>
            <a:r>
              <a:rPr lang="en-US" sz="2299" dirty="0" err="1">
                <a:solidFill>
                  <a:srgbClr val="000000"/>
                </a:solidFill>
                <a:latin typeface="Open Sauce Light"/>
              </a:rPr>
              <a:t>berbasis</a:t>
            </a:r>
            <a:r>
              <a:rPr lang="en-US" sz="2299" dirty="0">
                <a:solidFill>
                  <a:srgbClr val="000000"/>
                </a:solidFill>
                <a:latin typeface="Open Sauce Light"/>
              </a:rPr>
              <a:t> website </a:t>
            </a:r>
            <a:r>
              <a:rPr lang="en-US" sz="2299" dirty="0" err="1">
                <a:solidFill>
                  <a:srgbClr val="000000"/>
                </a:solidFill>
                <a:latin typeface="Open Sauce Light"/>
              </a:rPr>
              <a:t>dengan</a:t>
            </a:r>
            <a:r>
              <a:rPr lang="en-US" sz="2299" dirty="0">
                <a:solidFill>
                  <a:srgbClr val="000000"/>
                </a:solidFill>
                <a:latin typeface="Open Sauce Light"/>
              </a:rPr>
              <a:t> </a:t>
            </a:r>
            <a:r>
              <a:rPr lang="en-US" sz="2299" dirty="0" err="1">
                <a:solidFill>
                  <a:srgbClr val="000000"/>
                </a:solidFill>
                <a:latin typeface="Open Sauce Light"/>
              </a:rPr>
              <a:t>menggunakan</a:t>
            </a:r>
            <a:r>
              <a:rPr lang="en-US" sz="2299" dirty="0">
                <a:solidFill>
                  <a:srgbClr val="000000"/>
                </a:solidFill>
                <a:latin typeface="Open Sauce Light"/>
              </a:rPr>
              <a:t> </a:t>
            </a:r>
            <a:r>
              <a:rPr lang="en-US" sz="2299" dirty="0" err="1">
                <a:solidFill>
                  <a:srgbClr val="000000"/>
                </a:solidFill>
                <a:latin typeface="Open Sauce Light"/>
              </a:rPr>
              <a:t>metode</a:t>
            </a:r>
            <a:r>
              <a:rPr lang="en-US" sz="2299" dirty="0">
                <a:solidFill>
                  <a:srgbClr val="000000"/>
                </a:solidFill>
                <a:latin typeface="Open Sauce Light"/>
              </a:rPr>
              <a:t> Pre Shared Key</a:t>
            </a:r>
          </a:p>
          <a:p>
            <a:pPr>
              <a:lnSpc>
                <a:spcPts val="3380"/>
              </a:lnSpc>
            </a:pPr>
            <a:endParaRPr lang="en-US" sz="2299" dirty="0">
              <a:solidFill>
                <a:srgbClr val="000000"/>
              </a:solidFill>
              <a:latin typeface="Open Sauce Light"/>
            </a:endParaRPr>
          </a:p>
          <a:p>
            <a:pPr marL="496567" lvl="1" indent="-248284">
              <a:lnSpc>
                <a:spcPts val="3380"/>
              </a:lnSpc>
              <a:buFont typeface="Arial"/>
              <a:buChar char="•"/>
            </a:pPr>
            <a:r>
              <a:rPr lang="en-US" sz="2299" dirty="0" err="1">
                <a:solidFill>
                  <a:srgbClr val="000000"/>
                </a:solidFill>
                <a:latin typeface="Open Sauce Light"/>
              </a:rPr>
              <a:t>Bagaimana</a:t>
            </a:r>
            <a:r>
              <a:rPr lang="en-US" sz="2299" dirty="0">
                <a:solidFill>
                  <a:srgbClr val="000000"/>
                </a:solidFill>
                <a:latin typeface="Open Sauce Light"/>
              </a:rPr>
              <a:t> </a:t>
            </a:r>
            <a:r>
              <a:rPr lang="en-US" sz="2299" dirty="0" err="1">
                <a:solidFill>
                  <a:srgbClr val="000000"/>
                </a:solidFill>
                <a:latin typeface="Open Sauce Light"/>
              </a:rPr>
              <a:t>hasil</a:t>
            </a:r>
            <a:r>
              <a:rPr lang="en-US" sz="2299" dirty="0">
                <a:solidFill>
                  <a:srgbClr val="000000"/>
                </a:solidFill>
                <a:latin typeface="Open Sauce Light"/>
              </a:rPr>
              <a:t> </a:t>
            </a:r>
            <a:r>
              <a:rPr lang="en-US" sz="2299" dirty="0" err="1">
                <a:solidFill>
                  <a:srgbClr val="000000"/>
                </a:solidFill>
                <a:latin typeface="Open Sauce Light"/>
              </a:rPr>
              <a:t>analisis</a:t>
            </a:r>
            <a:r>
              <a:rPr lang="en-US" sz="2299" dirty="0">
                <a:solidFill>
                  <a:srgbClr val="000000"/>
                </a:solidFill>
                <a:latin typeface="Open Sauce Light"/>
              </a:rPr>
              <a:t> dan </a:t>
            </a:r>
            <a:r>
              <a:rPr lang="en-US" sz="2299" dirty="0" err="1">
                <a:solidFill>
                  <a:srgbClr val="000000"/>
                </a:solidFill>
                <a:latin typeface="Open Sauce Light"/>
              </a:rPr>
              <a:t>evaluasi</a:t>
            </a:r>
            <a:r>
              <a:rPr lang="en-US" sz="2299" dirty="0">
                <a:solidFill>
                  <a:srgbClr val="000000"/>
                </a:solidFill>
                <a:latin typeface="Open Sauce Light"/>
              </a:rPr>
              <a:t> </a:t>
            </a:r>
            <a:r>
              <a:rPr lang="en-US" sz="2299" dirty="0" err="1">
                <a:solidFill>
                  <a:srgbClr val="000000"/>
                </a:solidFill>
                <a:latin typeface="Open Sauce Light"/>
              </a:rPr>
              <a:t>dari</a:t>
            </a:r>
            <a:r>
              <a:rPr lang="en-US" sz="2299" dirty="0">
                <a:solidFill>
                  <a:srgbClr val="000000"/>
                </a:solidFill>
                <a:latin typeface="Open Sauce Light"/>
              </a:rPr>
              <a:t> </a:t>
            </a:r>
            <a:r>
              <a:rPr lang="en-US" sz="2299" dirty="0" err="1">
                <a:solidFill>
                  <a:srgbClr val="000000"/>
                </a:solidFill>
                <a:latin typeface="Open Sauce Light"/>
              </a:rPr>
              <a:t>implementasi</a:t>
            </a:r>
            <a:r>
              <a:rPr lang="en-US" sz="2299" dirty="0">
                <a:solidFill>
                  <a:srgbClr val="000000"/>
                </a:solidFill>
                <a:latin typeface="Open Sauce Light"/>
              </a:rPr>
              <a:t> </a:t>
            </a:r>
            <a:r>
              <a:rPr lang="en-US" sz="2299" dirty="0" err="1">
                <a:solidFill>
                  <a:srgbClr val="000000"/>
                </a:solidFill>
                <a:latin typeface="Open Sauce Light"/>
              </a:rPr>
              <a:t>membangun</a:t>
            </a:r>
            <a:r>
              <a:rPr lang="en-US" sz="2299" dirty="0">
                <a:solidFill>
                  <a:srgbClr val="000000"/>
                </a:solidFill>
                <a:latin typeface="Open Sauce Light"/>
              </a:rPr>
              <a:t> </a:t>
            </a:r>
            <a:r>
              <a:rPr lang="en-US" sz="2299" dirty="0" err="1">
                <a:solidFill>
                  <a:srgbClr val="000000"/>
                </a:solidFill>
                <a:latin typeface="Open Sauce Light"/>
              </a:rPr>
              <a:t>aplikasi</a:t>
            </a:r>
            <a:r>
              <a:rPr lang="en-US" sz="2299" dirty="0">
                <a:solidFill>
                  <a:srgbClr val="000000"/>
                </a:solidFill>
                <a:latin typeface="Open Sauce Light"/>
              </a:rPr>
              <a:t> file image sharing </a:t>
            </a:r>
            <a:r>
              <a:rPr lang="en-US" sz="2299" dirty="0" err="1">
                <a:solidFill>
                  <a:srgbClr val="000000"/>
                </a:solidFill>
                <a:latin typeface="Open Sauce Light"/>
              </a:rPr>
              <a:t>berbasis</a:t>
            </a:r>
            <a:r>
              <a:rPr lang="en-US" sz="2299" dirty="0">
                <a:solidFill>
                  <a:srgbClr val="000000"/>
                </a:solidFill>
                <a:latin typeface="Open Sauce Light"/>
              </a:rPr>
              <a:t> website </a:t>
            </a:r>
            <a:r>
              <a:rPr lang="en-US" sz="2299" dirty="0" err="1">
                <a:solidFill>
                  <a:srgbClr val="000000"/>
                </a:solidFill>
                <a:latin typeface="Open Sauce Light"/>
              </a:rPr>
              <a:t>dengan</a:t>
            </a:r>
            <a:r>
              <a:rPr lang="en-US" sz="2299" dirty="0">
                <a:solidFill>
                  <a:srgbClr val="000000"/>
                </a:solidFill>
                <a:latin typeface="Open Sauce Light"/>
              </a:rPr>
              <a:t> </a:t>
            </a:r>
            <a:r>
              <a:rPr lang="en-US" sz="2299" dirty="0" err="1">
                <a:solidFill>
                  <a:srgbClr val="000000"/>
                </a:solidFill>
                <a:latin typeface="Open Sauce Light"/>
              </a:rPr>
              <a:t>menggunakan</a:t>
            </a:r>
            <a:r>
              <a:rPr lang="en-US" sz="2299" dirty="0">
                <a:solidFill>
                  <a:srgbClr val="000000"/>
                </a:solidFill>
                <a:latin typeface="Open Sauce Light"/>
              </a:rPr>
              <a:t> </a:t>
            </a:r>
            <a:r>
              <a:rPr lang="en-US" sz="2299" dirty="0" err="1">
                <a:solidFill>
                  <a:srgbClr val="000000"/>
                </a:solidFill>
                <a:latin typeface="Open Sauce Light"/>
              </a:rPr>
              <a:t>metode</a:t>
            </a:r>
            <a:r>
              <a:rPr lang="en-US" sz="2299" dirty="0">
                <a:solidFill>
                  <a:srgbClr val="000000"/>
                </a:solidFill>
                <a:latin typeface="Open Sauce Light"/>
              </a:rPr>
              <a:t> Pre Shared Key</a:t>
            </a:r>
          </a:p>
          <a:p>
            <a:pPr>
              <a:lnSpc>
                <a:spcPts val="3380"/>
              </a:lnSpc>
            </a:pPr>
            <a:endParaRPr lang="en-US" sz="2299" dirty="0">
              <a:solidFill>
                <a:srgbClr val="000000"/>
              </a:solidFill>
              <a:latin typeface="Open Sauce Light"/>
            </a:endParaRPr>
          </a:p>
        </p:txBody>
      </p:sp>
      <p:sp>
        <p:nvSpPr>
          <p:cNvPr id="8" name="TextBox 8"/>
          <p:cNvSpPr txBox="1"/>
          <p:nvPr/>
        </p:nvSpPr>
        <p:spPr>
          <a:xfrm>
            <a:off x="1346762" y="4492688"/>
            <a:ext cx="6543672" cy="888512"/>
          </a:xfrm>
          <a:prstGeom prst="rect">
            <a:avLst/>
          </a:prstGeom>
        </p:spPr>
        <p:txBody>
          <a:bodyPr lIns="0" tIns="0" rIns="0" bIns="0" rtlCol="0" anchor="t">
            <a:spAutoFit/>
          </a:bodyPr>
          <a:lstStyle/>
          <a:p>
            <a:pPr algn="r">
              <a:lnSpc>
                <a:spcPts val="6836"/>
              </a:lnSpc>
            </a:pPr>
            <a:r>
              <a:rPr lang="en-US" sz="6215" spc="198">
                <a:solidFill>
                  <a:srgbClr val="000000"/>
                </a:solidFill>
                <a:latin typeface="Open Sauce Medium"/>
              </a:rPr>
              <a:t>MASALAH</a:t>
            </a:r>
          </a:p>
        </p:txBody>
      </p:sp>
      <p:sp>
        <p:nvSpPr>
          <p:cNvPr id="9" name="AutoShape 9"/>
          <p:cNvSpPr/>
          <p:nvPr/>
        </p:nvSpPr>
        <p:spPr>
          <a:xfrm flipH="1" flipV="1">
            <a:off x="-7266123" y="5614472"/>
            <a:ext cx="15156557" cy="0"/>
          </a:xfrm>
          <a:prstGeom prst="line">
            <a:avLst/>
          </a:prstGeom>
          <a:ln w="76200" cap="flat">
            <a:solidFill>
              <a:srgbClr val="C23A97"/>
            </a:solidFill>
            <a:prstDash val="solid"/>
            <a:headEnd type="none" w="sm" len="sm"/>
            <a:tailEnd type="none" w="sm" len="sm"/>
          </a:ln>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690092" y="2372147"/>
            <a:ext cx="20370072" cy="6018193"/>
            <a:chOff x="0" y="0"/>
            <a:chExt cx="5364957" cy="1585039"/>
          </a:xfrm>
        </p:grpSpPr>
        <p:sp>
          <p:nvSpPr>
            <p:cNvPr id="4" name="Freeform 4"/>
            <p:cNvSpPr/>
            <p:nvPr/>
          </p:nvSpPr>
          <p:spPr>
            <a:xfrm>
              <a:off x="0" y="0"/>
              <a:ext cx="5364957" cy="1585039"/>
            </a:xfrm>
            <a:custGeom>
              <a:avLst/>
              <a:gdLst/>
              <a:ahLst/>
              <a:cxnLst/>
              <a:rect l="l" t="t" r="r" b="b"/>
              <a:pathLst>
                <a:path w="5364957" h="1585039">
                  <a:moveTo>
                    <a:pt x="0" y="0"/>
                  </a:moveTo>
                  <a:lnTo>
                    <a:pt x="5364957" y="0"/>
                  </a:lnTo>
                  <a:lnTo>
                    <a:pt x="5364957" y="1585039"/>
                  </a:lnTo>
                  <a:lnTo>
                    <a:pt x="0" y="1585039"/>
                  </a:lnTo>
                  <a:close/>
                </a:path>
              </a:pathLst>
            </a:custGeom>
            <a:solidFill>
              <a:srgbClr val="F5F5F5"/>
            </a:solidFill>
          </p:spPr>
        </p:sp>
        <p:sp>
          <p:nvSpPr>
            <p:cNvPr id="5" name="TextBox 5"/>
            <p:cNvSpPr txBox="1"/>
            <p:nvPr/>
          </p:nvSpPr>
          <p:spPr>
            <a:xfrm>
              <a:off x="0" y="-28575"/>
              <a:ext cx="5364957" cy="1613614"/>
            </a:xfrm>
            <a:prstGeom prst="rect">
              <a:avLst/>
            </a:prstGeom>
          </p:spPr>
          <p:txBody>
            <a:bodyPr lIns="50800" tIns="50800" rIns="50800" bIns="50800" rtlCol="0" anchor="ctr"/>
            <a:lstStyle/>
            <a:p>
              <a:pPr algn="ctr">
                <a:lnSpc>
                  <a:spcPts val="1869"/>
                </a:lnSpc>
              </a:pPr>
              <a:endParaRPr/>
            </a:p>
          </p:txBody>
        </p:sp>
      </p:grpSp>
      <p:sp>
        <p:nvSpPr>
          <p:cNvPr id="6" name="TextBox 6"/>
          <p:cNvSpPr txBox="1"/>
          <p:nvPr/>
        </p:nvSpPr>
        <p:spPr>
          <a:xfrm>
            <a:off x="1622987" y="3491865"/>
            <a:ext cx="6543672" cy="898037"/>
          </a:xfrm>
          <a:prstGeom prst="rect">
            <a:avLst/>
          </a:prstGeom>
        </p:spPr>
        <p:txBody>
          <a:bodyPr lIns="0" tIns="0" rIns="0" bIns="0" rtlCol="0" anchor="t">
            <a:spAutoFit/>
          </a:bodyPr>
          <a:lstStyle/>
          <a:p>
            <a:pPr algn="r">
              <a:lnSpc>
                <a:spcPts val="6836"/>
              </a:lnSpc>
            </a:pPr>
            <a:r>
              <a:rPr lang="en-US" sz="6215" spc="198">
                <a:solidFill>
                  <a:srgbClr val="000000"/>
                </a:solidFill>
                <a:latin typeface="Days"/>
              </a:rPr>
              <a:t>Batasan</a:t>
            </a:r>
          </a:p>
        </p:txBody>
      </p:sp>
      <p:sp>
        <p:nvSpPr>
          <p:cNvPr id="7" name="TextBox 7"/>
          <p:cNvSpPr txBox="1"/>
          <p:nvPr/>
        </p:nvSpPr>
        <p:spPr>
          <a:xfrm>
            <a:off x="9144000" y="3176593"/>
            <a:ext cx="7589372" cy="3834916"/>
          </a:xfrm>
          <a:prstGeom prst="rect">
            <a:avLst/>
          </a:prstGeom>
        </p:spPr>
        <p:txBody>
          <a:bodyPr lIns="0" tIns="0" rIns="0" bIns="0" rtlCol="0" anchor="t">
            <a:spAutoFit/>
          </a:bodyPr>
          <a:lstStyle/>
          <a:p>
            <a:pPr>
              <a:lnSpc>
                <a:spcPts val="3380"/>
              </a:lnSpc>
            </a:pPr>
            <a:endParaRPr/>
          </a:p>
          <a:p>
            <a:pPr marL="496567" lvl="1" indent="-248284">
              <a:lnSpc>
                <a:spcPts val="3380"/>
              </a:lnSpc>
              <a:buFont typeface="Arial"/>
              <a:buChar char="•"/>
            </a:pPr>
            <a:r>
              <a:rPr lang="en-US" sz="2299">
                <a:solidFill>
                  <a:srgbClr val="000000"/>
                </a:solidFill>
                <a:latin typeface="Open Sauce Light"/>
              </a:rPr>
              <a:t>Aplikasi ini dibangun menggunakan framework NodeJs dan menggunakan MongoDb sebagai database penyimpanan file</a:t>
            </a:r>
          </a:p>
          <a:p>
            <a:pPr>
              <a:lnSpc>
                <a:spcPts val="3380"/>
              </a:lnSpc>
            </a:pPr>
            <a:endParaRPr lang="en-US" sz="2299">
              <a:solidFill>
                <a:srgbClr val="000000"/>
              </a:solidFill>
              <a:latin typeface="Open Sauce Light"/>
            </a:endParaRPr>
          </a:p>
          <a:p>
            <a:pPr marL="496567" lvl="1" indent="-248284">
              <a:lnSpc>
                <a:spcPts val="3380"/>
              </a:lnSpc>
              <a:buFont typeface="Arial"/>
              <a:buChar char="•"/>
            </a:pPr>
            <a:r>
              <a:rPr lang="en-US" sz="2299">
                <a:solidFill>
                  <a:srgbClr val="000000"/>
                </a:solidFill>
                <a:latin typeface="Open Sauce Light"/>
              </a:rPr>
              <a:t>File yang akan dibagikan hanya dapat dibagikan sekali dalam satu link yang sama dan akan dihapus pada database</a:t>
            </a:r>
          </a:p>
          <a:p>
            <a:pPr>
              <a:lnSpc>
                <a:spcPts val="3380"/>
              </a:lnSpc>
            </a:pPr>
            <a:endParaRPr lang="en-US" sz="2299">
              <a:solidFill>
                <a:srgbClr val="000000"/>
              </a:solidFill>
              <a:latin typeface="Open Sauce Light"/>
            </a:endParaRPr>
          </a:p>
        </p:txBody>
      </p:sp>
      <p:sp>
        <p:nvSpPr>
          <p:cNvPr id="8" name="TextBox 8"/>
          <p:cNvSpPr txBox="1"/>
          <p:nvPr/>
        </p:nvSpPr>
        <p:spPr>
          <a:xfrm>
            <a:off x="1346762" y="4492688"/>
            <a:ext cx="6543672" cy="888512"/>
          </a:xfrm>
          <a:prstGeom prst="rect">
            <a:avLst/>
          </a:prstGeom>
        </p:spPr>
        <p:txBody>
          <a:bodyPr lIns="0" tIns="0" rIns="0" bIns="0" rtlCol="0" anchor="t">
            <a:spAutoFit/>
          </a:bodyPr>
          <a:lstStyle/>
          <a:p>
            <a:pPr algn="r">
              <a:lnSpc>
                <a:spcPts val="6836"/>
              </a:lnSpc>
            </a:pPr>
            <a:r>
              <a:rPr lang="en-US" sz="6215" spc="198">
                <a:solidFill>
                  <a:srgbClr val="000000"/>
                </a:solidFill>
                <a:latin typeface="Open Sauce Medium"/>
              </a:rPr>
              <a:t>MASALAH</a:t>
            </a:r>
          </a:p>
        </p:txBody>
      </p:sp>
      <p:sp>
        <p:nvSpPr>
          <p:cNvPr id="9" name="AutoShape 9"/>
          <p:cNvSpPr/>
          <p:nvPr/>
        </p:nvSpPr>
        <p:spPr>
          <a:xfrm flipH="1" flipV="1">
            <a:off x="-7266123" y="5614472"/>
            <a:ext cx="15156557" cy="0"/>
          </a:xfrm>
          <a:prstGeom prst="line">
            <a:avLst/>
          </a:prstGeom>
          <a:ln w="76200" cap="flat">
            <a:solidFill>
              <a:srgbClr val="C23A97"/>
            </a:solidFill>
            <a:prstDash val="solid"/>
            <a:headEnd type="none" w="sm" len="sm"/>
            <a:tailEnd type="none" w="sm" len="sm"/>
          </a:ln>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690092" y="2372147"/>
            <a:ext cx="20370072" cy="6018193"/>
            <a:chOff x="0" y="0"/>
            <a:chExt cx="5364957" cy="1585039"/>
          </a:xfrm>
        </p:grpSpPr>
        <p:sp>
          <p:nvSpPr>
            <p:cNvPr id="4" name="Freeform 4"/>
            <p:cNvSpPr/>
            <p:nvPr/>
          </p:nvSpPr>
          <p:spPr>
            <a:xfrm>
              <a:off x="0" y="0"/>
              <a:ext cx="5364957" cy="1585039"/>
            </a:xfrm>
            <a:custGeom>
              <a:avLst/>
              <a:gdLst/>
              <a:ahLst/>
              <a:cxnLst/>
              <a:rect l="l" t="t" r="r" b="b"/>
              <a:pathLst>
                <a:path w="5364957" h="1585039">
                  <a:moveTo>
                    <a:pt x="0" y="0"/>
                  </a:moveTo>
                  <a:lnTo>
                    <a:pt x="5364957" y="0"/>
                  </a:lnTo>
                  <a:lnTo>
                    <a:pt x="5364957" y="1585039"/>
                  </a:lnTo>
                  <a:lnTo>
                    <a:pt x="0" y="1585039"/>
                  </a:lnTo>
                  <a:close/>
                </a:path>
              </a:pathLst>
            </a:custGeom>
            <a:solidFill>
              <a:srgbClr val="F5F5F5"/>
            </a:solidFill>
          </p:spPr>
        </p:sp>
        <p:sp>
          <p:nvSpPr>
            <p:cNvPr id="5" name="TextBox 5"/>
            <p:cNvSpPr txBox="1"/>
            <p:nvPr/>
          </p:nvSpPr>
          <p:spPr>
            <a:xfrm>
              <a:off x="0" y="-28575"/>
              <a:ext cx="5364957" cy="1613614"/>
            </a:xfrm>
            <a:prstGeom prst="rect">
              <a:avLst/>
            </a:prstGeom>
          </p:spPr>
          <p:txBody>
            <a:bodyPr lIns="50800" tIns="50800" rIns="50800" bIns="50800" rtlCol="0" anchor="ctr"/>
            <a:lstStyle/>
            <a:p>
              <a:pPr algn="ctr">
                <a:lnSpc>
                  <a:spcPts val="1869"/>
                </a:lnSpc>
              </a:pPr>
              <a:endParaRPr/>
            </a:p>
          </p:txBody>
        </p:sp>
      </p:grpSp>
      <p:sp>
        <p:nvSpPr>
          <p:cNvPr id="6" name="TextBox 6"/>
          <p:cNvSpPr txBox="1"/>
          <p:nvPr/>
        </p:nvSpPr>
        <p:spPr>
          <a:xfrm>
            <a:off x="1622987" y="3491865"/>
            <a:ext cx="6543672" cy="898037"/>
          </a:xfrm>
          <a:prstGeom prst="rect">
            <a:avLst/>
          </a:prstGeom>
        </p:spPr>
        <p:txBody>
          <a:bodyPr lIns="0" tIns="0" rIns="0" bIns="0" rtlCol="0" anchor="t">
            <a:spAutoFit/>
          </a:bodyPr>
          <a:lstStyle/>
          <a:p>
            <a:pPr algn="r">
              <a:lnSpc>
                <a:spcPts val="6836"/>
              </a:lnSpc>
            </a:pPr>
            <a:r>
              <a:rPr lang="en-US" sz="6215" spc="198">
                <a:solidFill>
                  <a:srgbClr val="000000"/>
                </a:solidFill>
                <a:latin typeface="Days"/>
              </a:rPr>
              <a:t>Tujuan </a:t>
            </a:r>
          </a:p>
        </p:txBody>
      </p:sp>
      <p:sp>
        <p:nvSpPr>
          <p:cNvPr id="7" name="TextBox 7"/>
          <p:cNvSpPr txBox="1"/>
          <p:nvPr/>
        </p:nvSpPr>
        <p:spPr>
          <a:xfrm>
            <a:off x="9144000" y="3434715"/>
            <a:ext cx="7589372" cy="2977887"/>
          </a:xfrm>
          <a:prstGeom prst="rect">
            <a:avLst/>
          </a:prstGeom>
        </p:spPr>
        <p:txBody>
          <a:bodyPr lIns="0" tIns="0" rIns="0" bIns="0" rtlCol="0" anchor="t">
            <a:spAutoFit/>
          </a:bodyPr>
          <a:lstStyle/>
          <a:p>
            <a:pPr>
              <a:lnSpc>
                <a:spcPts val="3380"/>
              </a:lnSpc>
            </a:pPr>
            <a:r>
              <a:rPr lang="en-US" sz="2299">
                <a:solidFill>
                  <a:srgbClr val="000000"/>
                </a:solidFill>
                <a:latin typeface="Open Sauce Light"/>
              </a:rPr>
              <a:t>Menjelaskan langkah-langkah dalam membangun aplikasi pembagian file yang aman dengan penekanan pada penggunaan kata sandi. Pendekatan ini mencakup metode penyimpanan kata sandi dengan aman di dalam basis data, serta proses validasi kata sandi sebelum pengguna dapat mengakses file yang dibagikan.</a:t>
            </a:r>
          </a:p>
        </p:txBody>
      </p:sp>
      <p:sp>
        <p:nvSpPr>
          <p:cNvPr id="8" name="TextBox 8"/>
          <p:cNvSpPr txBox="1"/>
          <p:nvPr/>
        </p:nvSpPr>
        <p:spPr>
          <a:xfrm>
            <a:off x="1346762" y="4492688"/>
            <a:ext cx="6543672" cy="888512"/>
          </a:xfrm>
          <a:prstGeom prst="rect">
            <a:avLst/>
          </a:prstGeom>
        </p:spPr>
        <p:txBody>
          <a:bodyPr lIns="0" tIns="0" rIns="0" bIns="0" rtlCol="0" anchor="t">
            <a:spAutoFit/>
          </a:bodyPr>
          <a:lstStyle/>
          <a:p>
            <a:pPr algn="r">
              <a:lnSpc>
                <a:spcPts val="6836"/>
              </a:lnSpc>
            </a:pPr>
            <a:r>
              <a:rPr lang="en-US" sz="6215" spc="198">
                <a:solidFill>
                  <a:srgbClr val="000000"/>
                </a:solidFill>
                <a:latin typeface="Open Sauce Medium"/>
              </a:rPr>
              <a:t>PENELITIAN</a:t>
            </a:r>
          </a:p>
        </p:txBody>
      </p:sp>
      <p:sp>
        <p:nvSpPr>
          <p:cNvPr id="9" name="AutoShape 9"/>
          <p:cNvSpPr/>
          <p:nvPr/>
        </p:nvSpPr>
        <p:spPr>
          <a:xfrm flipH="1" flipV="1">
            <a:off x="-7266123" y="5614472"/>
            <a:ext cx="15156557" cy="0"/>
          </a:xfrm>
          <a:prstGeom prst="line">
            <a:avLst/>
          </a:prstGeom>
          <a:ln w="76200" cap="flat">
            <a:solidFill>
              <a:srgbClr val="C23A97"/>
            </a:solidFill>
            <a:prstDash val="solid"/>
            <a:headEnd type="none" w="sm" len="sm"/>
            <a:tailEnd type="none" w="sm" len="sm"/>
          </a:ln>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1687" t="-65773" r="-34086"/>
            </a:stretch>
          </a:blipFill>
        </p:spPr>
      </p:sp>
      <p:grpSp>
        <p:nvGrpSpPr>
          <p:cNvPr id="3" name="Group 3"/>
          <p:cNvGrpSpPr/>
          <p:nvPr/>
        </p:nvGrpSpPr>
        <p:grpSpPr>
          <a:xfrm>
            <a:off x="1854249" y="-1190072"/>
            <a:ext cx="14579503" cy="11918432"/>
            <a:chOff x="0" y="0"/>
            <a:chExt cx="3839869" cy="3139011"/>
          </a:xfrm>
        </p:grpSpPr>
        <p:sp>
          <p:nvSpPr>
            <p:cNvPr id="4" name="Freeform 4"/>
            <p:cNvSpPr/>
            <p:nvPr/>
          </p:nvSpPr>
          <p:spPr>
            <a:xfrm>
              <a:off x="0" y="0"/>
              <a:ext cx="3839869" cy="3139011"/>
            </a:xfrm>
            <a:custGeom>
              <a:avLst/>
              <a:gdLst/>
              <a:ahLst/>
              <a:cxnLst/>
              <a:rect l="l" t="t" r="r" b="b"/>
              <a:pathLst>
                <a:path w="3839869" h="3139011">
                  <a:moveTo>
                    <a:pt x="0" y="0"/>
                  </a:moveTo>
                  <a:lnTo>
                    <a:pt x="3839869" y="0"/>
                  </a:lnTo>
                  <a:lnTo>
                    <a:pt x="3839869" y="3139011"/>
                  </a:lnTo>
                  <a:lnTo>
                    <a:pt x="0" y="3139011"/>
                  </a:lnTo>
                  <a:close/>
                </a:path>
              </a:pathLst>
            </a:custGeom>
            <a:solidFill>
              <a:srgbClr val="F5F5F5"/>
            </a:solidFill>
          </p:spPr>
        </p:sp>
        <p:sp>
          <p:nvSpPr>
            <p:cNvPr id="5" name="TextBox 5"/>
            <p:cNvSpPr txBox="1"/>
            <p:nvPr/>
          </p:nvSpPr>
          <p:spPr>
            <a:xfrm>
              <a:off x="0" y="-28575"/>
              <a:ext cx="3839869" cy="3167586"/>
            </a:xfrm>
            <a:prstGeom prst="rect">
              <a:avLst/>
            </a:prstGeom>
          </p:spPr>
          <p:txBody>
            <a:bodyPr lIns="50800" tIns="50800" rIns="50800" bIns="50800" rtlCol="0" anchor="ctr"/>
            <a:lstStyle/>
            <a:p>
              <a:pPr algn="ctr">
                <a:lnSpc>
                  <a:spcPts val="1869"/>
                </a:lnSpc>
              </a:pPr>
              <a:endParaRPr/>
            </a:p>
          </p:txBody>
        </p:sp>
      </p:grpSp>
      <p:grpSp>
        <p:nvGrpSpPr>
          <p:cNvPr id="6" name="Group 6"/>
          <p:cNvGrpSpPr/>
          <p:nvPr/>
        </p:nvGrpSpPr>
        <p:grpSpPr>
          <a:xfrm>
            <a:off x="5611684" y="4457898"/>
            <a:ext cx="3532316" cy="2624634"/>
            <a:chOff x="0" y="0"/>
            <a:chExt cx="4709754" cy="3499512"/>
          </a:xfrm>
        </p:grpSpPr>
        <p:grpSp>
          <p:nvGrpSpPr>
            <p:cNvPr id="7" name="Group 7"/>
            <p:cNvGrpSpPr/>
            <p:nvPr/>
          </p:nvGrpSpPr>
          <p:grpSpPr>
            <a:xfrm>
              <a:off x="1051708" y="0"/>
              <a:ext cx="2606338" cy="2606338"/>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34593">
                      <a:alpha val="100000"/>
                    </a:srgbClr>
                  </a:gs>
                  <a:gs pos="100000">
                    <a:srgbClr val="151F52">
                      <a:alpha val="100000"/>
                    </a:srgbClr>
                  </a:gs>
                </a:gsLst>
                <a:lin ang="5400000"/>
              </a:gradFill>
            </p:spPr>
          </p:sp>
          <p:sp>
            <p:nvSpPr>
              <p:cNvPr id="9" name="TextBox 9"/>
              <p:cNvSpPr txBox="1"/>
              <p:nvPr/>
            </p:nvSpPr>
            <p:spPr>
              <a:xfrm>
                <a:off x="76200" y="47625"/>
                <a:ext cx="660400" cy="688975"/>
              </a:xfrm>
              <a:prstGeom prst="rect">
                <a:avLst/>
              </a:prstGeom>
            </p:spPr>
            <p:txBody>
              <a:bodyPr lIns="50800" tIns="50800" rIns="50800" bIns="50800" rtlCol="0" anchor="ctr"/>
              <a:lstStyle/>
              <a:p>
                <a:pPr algn="ctr">
                  <a:lnSpc>
                    <a:spcPts val="1869"/>
                  </a:lnSpc>
                </a:pPr>
                <a:endParaRPr/>
              </a:p>
            </p:txBody>
          </p:sp>
        </p:grpSp>
        <p:sp>
          <p:nvSpPr>
            <p:cNvPr id="10" name="Freeform 10"/>
            <p:cNvSpPr/>
            <p:nvPr/>
          </p:nvSpPr>
          <p:spPr>
            <a:xfrm>
              <a:off x="1616969" y="574464"/>
              <a:ext cx="1486934" cy="1537243"/>
            </a:xfrm>
            <a:custGeom>
              <a:avLst/>
              <a:gdLst/>
              <a:ahLst/>
              <a:cxnLst/>
              <a:rect l="l" t="t" r="r" b="b"/>
              <a:pathLst>
                <a:path w="1486934" h="1537243">
                  <a:moveTo>
                    <a:pt x="0" y="0"/>
                  </a:moveTo>
                  <a:lnTo>
                    <a:pt x="1486934" y="0"/>
                  </a:lnTo>
                  <a:lnTo>
                    <a:pt x="1486934" y="1537243"/>
                  </a:lnTo>
                  <a:lnTo>
                    <a:pt x="0" y="15372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0" y="2952413"/>
              <a:ext cx="4709754" cy="547100"/>
            </a:xfrm>
            <a:prstGeom prst="rect">
              <a:avLst/>
            </a:prstGeom>
          </p:spPr>
          <p:txBody>
            <a:bodyPr lIns="0" tIns="0" rIns="0" bIns="0" rtlCol="0" anchor="t">
              <a:spAutoFit/>
            </a:bodyPr>
            <a:lstStyle/>
            <a:p>
              <a:pPr algn="ctr">
                <a:lnSpc>
                  <a:spcPts val="3499"/>
                </a:lnSpc>
              </a:pPr>
              <a:r>
                <a:rPr lang="en-US" sz="2499">
                  <a:solidFill>
                    <a:srgbClr val="000000"/>
                  </a:solidFill>
                  <a:latin typeface="Open Sauce Bold"/>
                </a:rPr>
                <a:t>Jenis Penelitian</a:t>
              </a:r>
            </a:p>
          </p:txBody>
        </p:sp>
      </p:grpSp>
      <p:sp>
        <p:nvSpPr>
          <p:cNvPr id="12" name="AutoShape 12"/>
          <p:cNvSpPr/>
          <p:nvPr/>
        </p:nvSpPr>
        <p:spPr>
          <a:xfrm flipH="1">
            <a:off x="1854191" y="2986426"/>
            <a:ext cx="14579503" cy="21934"/>
          </a:xfrm>
          <a:prstGeom prst="line">
            <a:avLst/>
          </a:prstGeom>
          <a:ln w="76200" cap="flat">
            <a:solidFill>
              <a:srgbClr val="C23A97"/>
            </a:solidFill>
            <a:prstDash val="solid"/>
            <a:headEnd type="none" w="sm" len="sm"/>
            <a:tailEnd type="none" w="sm" len="sm"/>
          </a:ln>
        </p:spPr>
      </p:sp>
      <p:grpSp>
        <p:nvGrpSpPr>
          <p:cNvPr id="13" name="Group 13"/>
          <p:cNvGrpSpPr/>
          <p:nvPr/>
        </p:nvGrpSpPr>
        <p:grpSpPr>
          <a:xfrm>
            <a:off x="9144000" y="4457898"/>
            <a:ext cx="3532316" cy="2624634"/>
            <a:chOff x="0" y="0"/>
            <a:chExt cx="4709754" cy="3499512"/>
          </a:xfrm>
        </p:grpSpPr>
        <p:grpSp>
          <p:nvGrpSpPr>
            <p:cNvPr id="14" name="Group 14"/>
            <p:cNvGrpSpPr/>
            <p:nvPr/>
          </p:nvGrpSpPr>
          <p:grpSpPr>
            <a:xfrm>
              <a:off x="921180" y="0"/>
              <a:ext cx="2606338" cy="260633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34593">
                      <a:alpha val="100000"/>
                    </a:srgbClr>
                  </a:gs>
                  <a:gs pos="100000">
                    <a:srgbClr val="151F52">
                      <a:alpha val="100000"/>
                    </a:srgbClr>
                  </a:gs>
                </a:gsLst>
                <a:lin ang="5400000"/>
              </a:gradFill>
            </p:spPr>
          </p:sp>
          <p:sp>
            <p:nvSpPr>
              <p:cNvPr id="16" name="TextBox 16"/>
              <p:cNvSpPr txBox="1"/>
              <p:nvPr/>
            </p:nvSpPr>
            <p:spPr>
              <a:xfrm>
                <a:off x="76200" y="47625"/>
                <a:ext cx="660400" cy="688975"/>
              </a:xfrm>
              <a:prstGeom prst="rect">
                <a:avLst/>
              </a:prstGeom>
            </p:spPr>
            <p:txBody>
              <a:bodyPr lIns="50800" tIns="50800" rIns="50800" bIns="50800" rtlCol="0" anchor="ctr"/>
              <a:lstStyle/>
              <a:p>
                <a:pPr algn="ctr">
                  <a:lnSpc>
                    <a:spcPts val="1869"/>
                  </a:lnSpc>
                </a:pPr>
                <a:endParaRPr/>
              </a:p>
            </p:txBody>
          </p:sp>
        </p:grpSp>
        <p:sp>
          <p:nvSpPr>
            <p:cNvPr id="17" name="Freeform 17"/>
            <p:cNvSpPr/>
            <p:nvPr/>
          </p:nvSpPr>
          <p:spPr>
            <a:xfrm>
              <a:off x="1586255" y="574464"/>
              <a:ext cx="1537243" cy="1537243"/>
            </a:xfrm>
            <a:custGeom>
              <a:avLst/>
              <a:gdLst/>
              <a:ahLst/>
              <a:cxnLst/>
              <a:rect l="l" t="t" r="r" b="b"/>
              <a:pathLst>
                <a:path w="1537243" h="1537243">
                  <a:moveTo>
                    <a:pt x="0" y="0"/>
                  </a:moveTo>
                  <a:lnTo>
                    <a:pt x="1537244" y="0"/>
                  </a:lnTo>
                  <a:lnTo>
                    <a:pt x="1537244" y="1537243"/>
                  </a:lnTo>
                  <a:lnTo>
                    <a:pt x="0" y="15372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8" name="TextBox 18"/>
            <p:cNvSpPr txBox="1"/>
            <p:nvPr/>
          </p:nvSpPr>
          <p:spPr>
            <a:xfrm>
              <a:off x="0" y="2952413"/>
              <a:ext cx="4709754" cy="547100"/>
            </a:xfrm>
            <a:prstGeom prst="rect">
              <a:avLst/>
            </a:prstGeom>
          </p:spPr>
          <p:txBody>
            <a:bodyPr lIns="0" tIns="0" rIns="0" bIns="0" rtlCol="0" anchor="t">
              <a:spAutoFit/>
            </a:bodyPr>
            <a:lstStyle/>
            <a:p>
              <a:pPr algn="ctr">
                <a:lnSpc>
                  <a:spcPts val="3499"/>
                </a:lnSpc>
              </a:pPr>
              <a:r>
                <a:rPr lang="en-US" sz="2499">
                  <a:solidFill>
                    <a:srgbClr val="000000"/>
                  </a:solidFill>
                  <a:latin typeface="Open Sauce Bold"/>
                </a:rPr>
                <a:t>Metode Penelitian</a:t>
              </a:r>
            </a:p>
          </p:txBody>
        </p:sp>
      </p:grpSp>
      <p:grpSp>
        <p:nvGrpSpPr>
          <p:cNvPr id="19" name="Group 19"/>
          <p:cNvGrpSpPr/>
          <p:nvPr/>
        </p:nvGrpSpPr>
        <p:grpSpPr>
          <a:xfrm>
            <a:off x="2733242" y="808442"/>
            <a:ext cx="12821517" cy="1854134"/>
            <a:chOff x="0" y="0"/>
            <a:chExt cx="17095356" cy="2472179"/>
          </a:xfrm>
        </p:grpSpPr>
        <p:sp>
          <p:nvSpPr>
            <p:cNvPr id="20" name="TextBox 20"/>
            <p:cNvSpPr txBox="1"/>
            <p:nvPr/>
          </p:nvSpPr>
          <p:spPr>
            <a:xfrm>
              <a:off x="0" y="969404"/>
              <a:ext cx="17095356" cy="1502775"/>
            </a:xfrm>
            <a:prstGeom prst="rect">
              <a:avLst/>
            </a:prstGeom>
          </p:spPr>
          <p:txBody>
            <a:bodyPr lIns="0" tIns="0" rIns="0" bIns="0" rtlCol="0" anchor="t">
              <a:spAutoFit/>
            </a:bodyPr>
            <a:lstStyle/>
            <a:p>
              <a:pPr algn="ctr">
                <a:lnSpc>
                  <a:spcPts val="4399"/>
                </a:lnSpc>
              </a:pPr>
              <a:r>
                <a:rPr lang="en-US" sz="3999" spc="127">
                  <a:solidFill>
                    <a:srgbClr val="000000"/>
                  </a:solidFill>
                  <a:latin typeface="Open Sauce Medium"/>
                </a:rPr>
                <a:t>METODE/PERANCANGAN </a:t>
              </a:r>
            </a:p>
            <a:p>
              <a:pPr algn="ctr">
                <a:lnSpc>
                  <a:spcPts val="4399"/>
                </a:lnSpc>
              </a:pPr>
              <a:r>
                <a:rPr lang="en-US" sz="3999" spc="127">
                  <a:solidFill>
                    <a:srgbClr val="000000"/>
                  </a:solidFill>
                  <a:latin typeface="Open Sauce Medium"/>
                </a:rPr>
                <a:t>PENELITIAN</a:t>
              </a:r>
            </a:p>
          </p:txBody>
        </p:sp>
        <p:sp>
          <p:nvSpPr>
            <p:cNvPr id="21" name="TextBox 21"/>
            <p:cNvSpPr txBox="1"/>
            <p:nvPr/>
          </p:nvSpPr>
          <p:spPr>
            <a:xfrm>
              <a:off x="3821140" y="38100"/>
              <a:ext cx="9453076" cy="766204"/>
            </a:xfrm>
            <a:prstGeom prst="rect">
              <a:avLst/>
            </a:prstGeom>
          </p:spPr>
          <p:txBody>
            <a:bodyPr lIns="0" tIns="0" rIns="0" bIns="0" rtlCol="0" anchor="t">
              <a:spAutoFit/>
            </a:bodyPr>
            <a:lstStyle/>
            <a:p>
              <a:pPr algn="ctr">
                <a:lnSpc>
                  <a:spcPts val="4399"/>
                </a:lnSpc>
              </a:pPr>
              <a:r>
                <a:rPr lang="en-US" sz="3999" spc="127">
                  <a:solidFill>
                    <a:srgbClr val="000000"/>
                  </a:solidFill>
                  <a:latin typeface="Days"/>
                </a:rPr>
                <a:t>BAB II</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177</TotalTime>
  <Words>2309</Words>
  <Application>Microsoft Office PowerPoint</Application>
  <PresentationFormat>Custom</PresentationFormat>
  <Paragraphs>209</Paragraphs>
  <Slides>42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Days</vt:lpstr>
      <vt:lpstr>Open Sauce Medium</vt:lpstr>
      <vt:lpstr>Agrandir Narrow Bold</vt:lpstr>
      <vt:lpstr>Arial</vt:lpstr>
      <vt:lpstr>Open Sauce Light</vt:lpstr>
      <vt:lpstr>Open Sauce Light Italics</vt:lpstr>
      <vt:lpstr>Open Sauce</vt:lpstr>
      <vt:lpstr>Open Sauce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IMPLEMENTASI SECURE APPLICATION IMAGE FILE SHARING DENGAN METODE PRE SHARED KEY BERBASIS WEBSITE</dc:title>
  <cp:lastModifiedBy>aalisha f.</cp:lastModifiedBy>
  <cp:revision>5</cp:revision>
  <dcterms:created xsi:type="dcterms:W3CDTF">2006-08-16T00:00:00Z</dcterms:created>
  <dcterms:modified xsi:type="dcterms:W3CDTF">2024-02-06T02:01:00Z</dcterms:modified>
  <dc:identifier>DAF62Zd9umQ</dc:identifier>
</cp:coreProperties>
</file>